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501" r:id="rId2"/>
    <p:sldId id="528" r:id="rId3"/>
    <p:sldId id="529" r:id="rId4"/>
    <p:sldId id="530" r:id="rId5"/>
    <p:sldId id="531" r:id="rId6"/>
    <p:sldId id="532" r:id="rId7"/>
    <p:sldId id="549" r:id="rId8"/>
    <p:sldId id="533" r:id="rId9"/>
    <p:sldId id="547" r:id="rId10"/>
    <p:sldId id="548" r:id="rId11"/>
    <p:sldId id="534" r:id="rId12"/>
    <p:sldId id="515" r:id="rId13"/>
    <p:sldId id="538" r:id="rId14"/>
    <p:sldId id="539" r:id="rId15"/>
    <p:sldId id="540" r:id="rId16"/>
    <p:sldId id="541" r:id="rId17"/>
    <p:sldId id="542" r:id="rId18"/>
    <p:sldId id="516" r:id="rId19"/>
    <p:sldId id="517" r:id="rId20"/>
    <p:sldId id="518" r:id="rId21"/>
    <p:sldId id="507" r:id="rId22"/>
    <p:sldId id="325" r:id="rId23"/>
    <p:sldId id="327" r:id="rId24"/>
    <p:sldId id="424" r:id="rId25"/>
    <p:sldId id="423" r:id="rId26"/>
    <p:sldId id="328" r:id="rId27"/>
    <p:sldId id="329" r:id="rId28"/>
    <p:sldId id="330" r:id="rId29"/>
    <p:sldId id="543" r:id="rId30"/>
    <p:sldId id="521" r:id="rId31"/>
    <p:sldId id="522" r:id="rId32"/>
    <p:sldId id="524" r:id="rId33"/>
    <p:sldId id="525" r:id="rId34"/>
    <p:sldId id="523" r:id="rId35"/>
    <p:sldId id="535" r:id="rId36"/>
    <p:sldId id="519" r:id="rId37"/>
    <p:sldId id="520" r:id="rId38"/>
    <p:sldId id="536" r:id="rId39"/>
    <p:sldId id="537" r:id="rId40"/>
    <p:sldId id="526" r:id="rId41"/>
    <p:sldId id="508" r:id="rId42"/>
  </p:sldIdLst>
  <p:sldSz cx="12192000" cy="6858000"/>
  <p:notesSz cx="6797675" cy="987425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77B"/>
    <a:srgbClr val="66FFCC"/>
    <a:srgbClr val="FF66FF"/>
    <a:srgbClr val="FF9900"/>
    <a:srgbClr val="0071BB"/>
    <a:srgbClr val="095B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4DEAFE-AD12-DEEE-2BEF-22DE64BE1107}" v="24" dt="2021-03-31T05:42:53.831"/>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892" autoAdjust="0"/>
    <p:restoredTop sz="94660"/>
  </p:normalViewPr>
  <p:slideViewPr>
    <p:cSldViewPr snapToGrid="0">
      <p:cViewPr varScale="1">
        <p:scale>
          <a:sx n="91" d="100"/>
          <a:sy n="91" d="100"/>
        </p:scale>
        <p:origin x="96" y="390"/>
      </p:cViewPr>
      <p:guideLst>
        <p:guide orient="horz" pos="2160"/>
        <p:guide pos="3840"/>
      </p:guideLst>
    </p:cSldViewPr>
  </p:slideViewPr>
  <p:notesTextViewPr>
    <p:cViewPr>
      <p:scale>
        <a:sx n="1" d="1"/>
        <a:sy n="1" d="1"/>
      </p:scale>
      <p:origin x="0" y="0"/>
    </p:cViewPr>
  </p:notesTextViewPr>
  <p:notesViewPr>
    <p:cSldViewPr snapToGrid="0">
      <p:cViewPr varScale="1">
        <p:scale>
          <a:sx n="74" d="100"/>
          <a:sy n="74" d="100"/>
        </p:scale>
        <p:origin x="4074"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8778B9E9-147C-43FC-99CF-FFDE9A5DCAC0}"/>
              </a:ext>
            </a:extLst>
          </p:cNvPr>
          <p:cNvSpPr>
            <a:spLocks noGrp="1"/>
          </p:cNvSpPr>
          <p:nvPr>
            <p:ph type="hdr" sz="quarter"/>
          </p:nvPr>
        </p:nvSpPr>
        <p:spPr>
          <a:xfrm>
            <a:off x="0" y="2"/>
            <a:ext cx="2945712" cy="495685"/>
          </a:xfrm>
          <a:prstGeom prst="rect">
            <a:avLst/>
          </a:prstGeom>
        </p:spPr>
        <p:txBody>
          <a:bodyPr vert="horz" lIns="90718" tIns="45359" rIns="90718" bIns="45359" rtlCol="0"/>
          <a:lstStyle>
            <a:lvl1pPr algn="l">
              <a:defRPr sz="1200"/>
            </a:lvl1pPr>
          </a:lstStyle>
          <a:p>
            <a:endParaRPr lang="de-CH"/>
          </a:p>
        </p:txBody>
      </p:sp>
      <p:sp>
        <p:nvSpPr>
          <p:cNvPr id="3" name="Datumsplatzhalter 2">
            <a:extLst>
              <a:ext uri="{FF2B5EF4-FFF2-40B4-BE49-F238E27FC236}">
                <a16:creationId xmlns:a16="http://schemas.microsoft.com/office/drawing/2014/main" id="{963F40F2-AEA8-4451-A06C-F7B91E19436F}"/>
              </a:ext>
            </a:extLst>
          </p:cNvPr>
          <p:cNvSpPr>
            <a:spLocks noGrp="1"/>
          </p:cNvSpPr>
          <p:nvPr>
            <p:ph type="dt" sz="quarter" idx="1"/>
          </p:nvPr>
        </p:nvSpPr>
        <p:spPr>
          <a:xfrm>
            <a:off x="3850375" y="2"/>
            <a:ext cx="2945712" cy="495685"/>
          </a:xfrm>
          <a:prstGeom prst="rect">
            <a:avLst/>
          </a:prstGeom>
        </p:spPr>
        <p:txBody>
          <a:bodyPr vert="horz" lIns="90718" tIns="45359" rIns="90718" bIns="45359" rtlCol="0"/>
          <a:lstStyle>
            <a:lvl1pPr algn="r">
              <a:defRPr sz="1200"/>
            </a:lvl1pPr>
          </a:lstStyle>
          <a:p>
            <a:fld id="{DFD84AE9-16FE-4B5E-8CC6-8F5F6EB43C69}" type="datetimeFigureOut">
              <a:rPr lang="de-CH" smtClean="0"/>
              <a:t>02.05.2024</a:t>
            </a:fld>
            <a:endParaRPr lang="de-CH"/>
          </a:p>
        </p:txBody>
      </p:sp>
      <p:sp>
        <p:nvSpPr>
          <p:cNvPr id="4" name="Fußzeilenplatzhalter 3">
            <a:extLst>
              <a:ext uri="{FF2B5EF4-FFF2-40B4-BE49-F238E27FC236}">
                <a16:creationId xmlns:a16="http://schemas.microsoft.com/office/drawing/2014/main" id="{D1AACCA6-E778-4ABA-9B81-0494D4CDE28D}"/>
              </a:ext>
            </a:extLst>
          </p:cNvPr>
          <p:cNvSpPr>
            <a:spLocks noGrp="1"/>
          </p:cNvSpPr>
          <p:nvPr>
            <p:ph type="ftr" sz="quarter" idx="2"/>
          </p:nvPr>
        </p:nvSpPr>
        <p:spPr>
          <a:xfrm>
            <a:off x="0" y="9378565"/>
            <a:ext cx="2945712" cy="495685"/>
          </a:xfrm>
          <a:prstGeom prst="rect">
            <a:avLst/>
          </a:prstGeom>
        </p:spPr>
        <p:txBody>
          <a:bodyPr vert="horz" lIns="90718" tIns="45359" rIns="90718" bIns="45359" rtlCol="0" anchor="b"/>
          <a:lstStyle>
            <a:lvl1pPr algn="l">
              <a:defRPr sz="1200"/>
            </a:lvl1pPr>
          </a:lstStyle>
          <a:p>
            <a:endParaRPr lang="de-CH"/>
          </a:p>
        </p:txBody>
      </p:sp>
      <p:sp>
        <p:nvSpPr>
          <p:cNvPr id="5" name="Foliennummernplatzhalter 4">
            <a:extLst>
              <a:ext uri="{FF2B5EF4-FFF2-40B4-BE49-F238E27FC236}">
                <a16:creationId xmlns:a16="http://schemas.microsoft.com/office/drawing/2014/main" id="{44E80DC4-354E-4807-8045-953CE996B699}"/>
              </a:ext>
            </a:extLst>
          </p:cNvPr>
          <p:cNvSpPr>
            <a:spLocks noGrp="1"/>
          </p:cNvSpPr>
          <p:nvPr>
            <p:ph type="sldNum" sz="quarter" idx="3"/>
          </p:nvPr>
        </p:nvSpPr>
        <p:spPr>
          <a:xfrm>
            <a:off x="3850375" y="9378565"/>
            <a:ext cx="2945712" cy="495685"/>
          </a:xfrm>
          <a:prstGeom prst="rect">
            <a:avLst/>
          </a:prstGeom>
        </p:spPr>
        <p:txBody>
          <a:bodyPr vert="horz" lIns="90718" tIns="45359" rIns="90718" bIns="45359" rtlCol="0" anchor="b"/>
          <a:lstStyle>
            <a:lvl1pPr algn="r">
              <a:defRPr sz="1200"/>
            </a:lvl1pPr>
          </a:lstStyle>
          <a:p>
            <a:fld id="{3BD77AA1-EEC4-43D6-90CC-E7ED36F0CD11}" type="slidenum">
              <a:rPr lang="de-CH" smtClean="0"/>
              <a:t>‹Nr.›</a:t>
            </a:fld>
            <a:endParaRPr lang="de-CH"/>
          </a:p>
        </p:txBody>
      </p:sp>
    </p:spTree>
    <p:extLst>
      <p:ext uri="{BB962C8B-B14F-4D97-AF65-F5344CB8AC3E}">
        <p14:creationId xmlns:p14="http://schemas.microsoft.com/office/powerpoint/2010/main" val="285058944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2"/>
            <a:ext cx="2945712" cy="495685"/>
          </a:xfrm>
          <a:prstGeom prst="rect">
            <a:avLst/>
          </a:prstGeom>
        </p:spPr>
        <p:txBody>
          <a:bodyPr vert="horz" lIns="90718" tIns="45359" rIns="90718" bIns="45359" rtlCol="0"/>
          <a:lstStyle>
            <a:lvl1pPr algn="l">
              <a:defRPr sz="1200"/>
            </a:lvl1pPr>
          </a:lstStyle>
          <a:p>
            <a:endParaRPr lang="de-CH"/>
          </a:p>
        </p:txBody>
      </p:sp>
      <p:sp>
        <p:nvSpPr>
          <p:cNvPr id="3" name="Datumsplatzhalter 2"/>
          <p:cNvSpPr>
            <a:spLocks noGrp="1"/>
          </p:cNvSpPr>
          <p:nvPr>
            <p:ph type="dt" idx="1"/>
          </p:nvPr>
        </p:nvSpPr>
        <p:spPr>
          <a:xfrm>
            <a:off x="3850375" y="2"/>
            <a:ext cx="2945712" cy="495685"/>
          </a:xfrm>
          <a:prstGeom prst="rect">
            <a:avLst/>
          </a:prstGeom>
        </p:spPr>
        <p:txBody>
          <a:bodyPr vert="horz" lIns="90718" tIns="45359" rIns="90718" bIns="45359" rtlCol="0"/>
          <a:lstStyle>
            <a:lvl1pPr algn="r">
              <a:defRPr sz="1200"/>
            </a:lvl1pPr>
          </a:lstStyle>
          <a:p>
            <a:fld id="{8F120518-0FCB-450B-A970-482562842642}" type="datetimeFigureOut">
              <a:rPr lang="de-CH" smtClean="0"/>
              <a:t>02.05.2024</a:t>
            </a:fld>
            <a:endParaRPr lang="de-CH"/>
          </a:p>
        </p:txBody>
      </p:sp>
      <p:sp>
        <p:nvSpPr>
          <p:cNvPr id="4" name="Folienbildplatzhalter 3"/>
          <p:cNvSpPr>
            <a:spLocks noGrp="1" noRot="1" noChangeAspect="1"/>
          </p:cNvSpPr>
          <p:nvPr>
            <p:ph type="sldImg" idx="2"/>
          </p:nvPr>
        </p:nvSpPr>
        <p:spPr>
          <a:xfrm>
            <a:off x="436563" y="1235075"/>
            <a:ext cx="5924550" cy="3332163"/>
          </a:xfrm>
          <a:prstGeom prst="rect">
            <a:avLst/>
          </a:prstGeom>
          <a:noFill/>
          <a:ln w="12700">
            <a:solidFill>
              <a:prstClr val="black"/>
            </a:solidFill>
          </a:ln>
        </p:spPr>
        <p:txBody>
          <a:bodyPr vert="horz" lIns="90718" tIns="45359" rIns="90718" bIns="45359" rtlCol="0" anchor="ctr"/>
          <a:lstStyle/>
          <a:p>
            <a:endParaRPr lang="de-CH"/>
          </a:p>
        </p:txBody>
      </p:sp>
      <p:sp>
        <p:nvSpPr>
          <p:cNvPr id="5" name="Notizenplatzhalter 4"/>
          <p:cNvSpPr>
            <a:spLocks noGrp="1"/>
          </p:cNvSpPr>
          <p:nvPr>
            <p:ph type="body" sz="quarter" idx="3"/>
          </p:nvPr>
        </p:nvSpPr>
        <p:spPr>
          <a:xfrm>
            <a:off x="679292" y="4751637"/>
            <a:ext cx="5439093" cy="3888135"/>
          </a:xfrm>
          <a:prstGeom prst="rect">
            <a:avLst/>
          </a:prstGeom>
        </p:spPr>
        <p:txBody>
          <a:bodyPr vert="horz" lIns="90718" tIns="45359" rIns="90718" bIns="45359"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9378565"/>
            <a:ext cx="2945712" cy="495685"/>
          </a:xfrm>
          <a:prstGeom prst="rect">
            <a:avLst/>
          </a:prstGeom>
        </p:spPr>
        <p:txBody>
          <a:bodyPr vert="horz" lIns="90718" tIns="45359" rIns="90718" bIns="45359" rtlCol="0" anchor="b"/>
          <a:lstStyle>
            <a:lvl1pPr algn="l">
              <a:defRPr sz="1200"/>
            </a:lvl1pPr>
          </a:lstStyle>
          <a:p>
            <a:endParaRPr lang="de-CH"/>
          </a:p>
        </p:txBody>
      </p:sp>
      <p:sp>
        <p:nvSpPr>
          <p:cNvPr id="7" name="Foliennummernplatzhalter 6"/>
          <p:cNvSpPr>
            <a:spLocks noGrp="1"/>
          </p:cNvSpPr>
          <p:nvPr>
            <p:ph type="sldNum" sz="quarter" idx="5"/>
          </p:nvPr>
        </p:nvSpPr>
        <p:spPr>
          <a:xfrm>
            <a:off x="3850375" y="9378565"/>
            <a:ext cx="2945712" cy="495685"/>
          </a:xfrm>
          <a:prstGeom prst="rect">
            <a:avLst/>
          </a:prstGeom>
        </p:spPr>
        <p:txBody>
          <a:bodyPr vert="horz" lIns="90718" tIns="45359" rIns="90718" bIns="45359" rtlCol="0" anchor="b"/>
          <a:lstStyle>
            <a:lvl1pPr algn="r">
              <a:defRPr sz="1200"/>
            </a:lvl1pPr>
          </a:lstStyle>
          <a:p>
            <a:fld id="{D958BCE0-6F9E-4079-884B-182866FEC8D7}" type="slidenum">
              <a:rPr lang="de-CH" smtClean="0"/>
              <a:t>‹Nr.›</a:t>
            </a:fld>
            <a:endParaRPr lang="de-CH"/>
          </a:p>
        </p:txBody>
      </p:sp>
    </p:spTree>
    <p:extLst>
      <p:ext uri="{BB962C8B-B14F-4D97-AF65-F5344CB8AC3E}">
        <p14:creationId xmlns:p14="http://schemas.microsoft.com/office/powerpoint/2010/main" val="1054099567"/>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Kopfzeilenplatzhalter 3"/>
          <p:cNvSpPr>
            <a:spLocks noGrp="1"/>
          </p:cNvSpPr>
          <p:nvPr>
            <p:ph type="hdr" sz="quarter"/>
          </p:nvPr>
        </p:nvSpPr>
        <p:spPr/>
        <p:txBody>
          <a:bodyPr/>
          <a:lstStyle/>
          <a:p>
            <a:endParaRPr lang="de-CH"/>
          </a:p>
        </p:txBody>
      </p:sp>
      <p:sp>
        <p:nvSpPr>
          <p:cNvPr id="5" name="Foliennummernplatzhalter 4"/>
          <p:cNvSpPr>
            <a:spLocks noGrp="1"/>
          </p:cNvSpPr>
          <p:nvPr>
            <p:ph type="sldNum" sz="quarter" idx="5"/>
          </p:nvPr>
        </p:nvSpPr>
        <p:spPr/>
        <p:txBody>
          <a:bodyPr/>
          <a:lstStyle/>
          <a:p>
            <a:fld id="{D958BCE0-6F9E-4079-884B-182866FEC8D7}" type="slidenum">
              <a:rPr lang="de-CH" smtClean="0"/>
              <a:t>1</a:t>
            </a:fld>
            <a:endParaRPr lang="de-CH"/>
          </a:p>
        </p:txBody>
      </p:sp>
    </p:spTree>
    <p:extLst>
      <p:ext uri="{BB962C8B-B14F-4D97-AF65-F5344CB8AC3E}">
        <p14:creationId xmlns:p14="http://schemas.microsoft.com/office/powerpoint/2010/main" val="3128151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Kopfzeilenplatzhalter 3"/>
          <p:cNvSpPr>
            <a:spLocks noGrp="1"/>
          </p:cNvSpPr>
          <p:nvPr>
            <p:ph type="hdr" sz="quarter"/>
          </p:nvPr>
        </p:nvSpPr>
        <p:spPr/>
        <p:txBody>
          <a:bodyPr/>
          <a:lstStyle/>
          <a:p>
            <a:endParaRPr lang="de-CH"/>
          </a:p>
        </p:txBody>
      </p:sp>
      <p:sp>
        <p:nvSpPr>
          <p:cNvPr id="5" name="Foliennummernplatzhalter 4"/>
          <p:cNvSpPr>
            <a:spLocks noGrp="1"/>
          </p:cNvSpPr>
          <p:nvPr>
            <p:ph type="sldNum" sz="quarter" idx="5"/>
          </p:nvPr>
        </p:nvSpPr>
        <p:spPr/>
        <p:txBody>
          <a:bodyPr/>
          <a:lstStyle/>
          <a:p>
            <a:fld id="{D958BCE0-6F9E-4079-884B-182866FEC8D7}" type="slidenum">
              <a:rPr lang="de-CH" smtClean="0"/>
              <a:t>10</a:t>
            </a:fld>
            <a:endParaRPr lang="de-CH"/>
          </a:p>
        </p:txBody>
      </p:sp>
    </p:spTree>
    <p:extLst>
      <p:ext uri="{BB962C8B-B14F-4D97-AF65-F5344CB8AC3E}">
        <p14:creationId xmlns:p14="http://schemas.microsoft.com/office/powerpoint/2010/main" val="1778589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Kopfzeilenplatzhalter 3"/>
          <p:cNvSpPr>
            <a:spLocks noGrp="1"/>
          </p:cNvSpPr>
          <p:nvPr>
            <p:ph type="hdr" sz="quarter"/>
          </p:nvPr>
        </p:nvSpPr>
        <p:spPr/>
        <p:txBody>
          <a:bodyPr/>
          <a:lstStyle/>
          <a:p>
            <a:endParaRPr lang="de-CH"/>
          </a:p>
        </p:txBody>
      </p:sp>
      <p:sp>
        <p:nvSpPr>
          <p:cNvPr id="5" name="Foliennummernplatzhalter 4"/>
          <p:cNvSpPr>
            <a:spLocks noGrp="1"/>
          </p:cNvSpPr>
          <p:nvPr>
            <p:ph type="sldNum" sz="quarter" idx="5"/>
          </p:nvPr>
        </p:nvSpPr>
        <p:spPr/>
        <p:txBody>
          <a:bodyPr/>
          <a:lstStyle/>
          <a:p>
            <a:fld id="{D958BCE0-6F9E-4079-884B-182866FEC8D7}" type="slidenum">
              <a:rPr lang="de-CH" smtClean="0"/>
              <a:t>11</a:t>
            </a:fld>
            <a:endParaRPr lang="de-CH"/>
          </a:p>
        </p:txBody>
      </p:sp>
    </p:spTree>
    <p:extLst>
      <p:ext uri="{BB962C8B-B14F-4D97-AF65-F5344CB8AC3E}">
        <p14:creationId xmlns:p14="http://schemas.microsoft.com/office/powerpoint/2010/main" val="1135630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Kopfzeilenplatzhalter 3"/>
          <p:cNvSpPr>
            <a:spLocks noGrp="1"/>
          </p:cNvSpPr>
          <p:nvPr>
            <p:ph type="hdr" sz="quarter"/>
          </p:nvPr>
        </p:nvSpPr>
        <p:spPr/>
        <p:txBody>
          <a:bodyPr/>
          <a:lstStyle/>
          <a:p>
            <a:endParaRPr lang="de-CH"/>
          </a:p>
        </p:txBody>
      </p:sp>
      <p:sp>
        <p:nvSpPr>
          <p:cNvPr id="5" name="Foliennummernplatzhalter 4"/>
          <p:cNvSpPr>
            <a:spLocks noGrp="1"/>
          </p:cNvSpPr>
          <p:nvPr>
            <p:ph type="sldNum" sz="quarter" idx="5"/>
          </p:nvPr>
        </p:nvSpPr>
        <p:spPr/>
        <p:txBody>
          <a:bodyPr/>
          <a:lstStyle/>
          <a:p>
            <a:fld id="{D958BCE0-6F9E-4079-884B-182866FEC8D7}" type="slidenum">
              <a:rPr lang="de-CH" smtClean="0"/>
              <a:t>12</a:t>
            </a:fld>
            <a:endParaRPr lang="de-CH"/>
          </a:p>
        </p:txBody>
      </p:sp>
    </p:spTree>
    <p:extLst>
      <p:ext uri="{BB962C8B-B14F-4D97-AF65-F5344CB8AC3E}">
        <p14:creationId xmlns:p14="http://schemas.microsoft.com/office/powerpoint/2010/main" val="3302577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Kopfzeilenplatzhalter 3"/>
          <p:cNvSpPr>
            <a:spLocks noGrp="1"/>
          </p:cNvSpPr>
          <p:nvPr>
            <p:ph type="hdr" sz="quarter"/>
          </p:nvPr>
        </p:nvSpPr>
        <p:spPr/>
        <p:txBody>
          <a:bodyPr/>
          <a:lstStyle/>
          <a:p>
            <a:endParaRPr lang="de-CH"/>
          </a:p>
        </p:txBody>
      </p:sp>
      <p:sp>
        <p:nvSpPr>
          <p:cNvPr id="5" name="Foliennummernplatzhalter 4"/>
          <p:cNvSpPr>
            <a:spLocks noGrp="1"/>
          </p:cNvSpPr>
          <p:nvPr>
            <p:ph type="sldNum" sz="quarter" idx="5"/>
          </p:nvPr>
        </p:nvSpPr>
        <p:spPr/>
        <p:txBody>
          <a:bodyPr/>
          <a:lstStyle/>
          <a:p>
            <a:fld id="{D958BCE0-6F9E-4079-884B-182866FEC8D7}" type="slidenum">
              <a:rPr lang="de-CH" smtClean="0"/>
              <a:t>13</a:t>
            </a:fld>
            <a:endParaRPr lang="de-CH"/>
          </a:p>
        </p:txBody>
      </p:sp>
    </p:spTree>
    <p:extLst>
      <p:ext uri="{BB962C8B-B14F-4D97-AF65-F5344CB8AC3E}">
        <p14:creationId xmlns:p14="http://schemas.microsoft.com/office/powerpoint/2010/main" val="14674080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Kopfzeilenplatzhalter 3"/>
          <p:cNvSpPr>
            <a:spLocks noGrp="1"/>
          </p:cNvSpPr>
          <p:nvPr>
            <p:ph type="hdr" sz="quarter"/>
          </p:nvPr>
        </p:nvSpPr>
        <p:spPr/>
        <p:txBody>
          <a:bodyPr/>
          <a:lstStyle/>
          <a:p>
            <a:endParaRPr lang="de-CH"/>
          </a:p>
        </p:txBody>
      </p:sp>
      <p:sp>
        <p:nvSpPr>
          <p:cNvPr id="5" name="Foliennummernplatzhalter 4"/>
          <p:cNvSpPr>
            <a:spLocks noGrp="1"/>
          </p:cNvSpPr>
          <p:nvPr>
            <p:ph type="sldNum" sz="quarter" idx="5"/>
          </p:nvPr>
        </p:nvSpPr>
        <p:spPr/>
        <p:txBody>
          <a:bodyPr/>
          <a:lstStyle/>
          <a:p>
            <a:fld id="{D958BCE0-6F9E-4079-884B-182866FEC8D7}" type="slidenum">
              <a:rPr lang="de-CH" smtClean="0"/>
              <a:t>14</a:t>
            </a:fld>
            <a:endParaRPr lang="de-CH"/>
          </a:p>
        </p:txBody>
      </p:sp>
    </p:spTree>
    <p:extLst>
      <p:ext uri="{BB962C8B-B14F-4D97-AF65-F5344CB8AC3E}">
        <p14:creationId xmlns:p14="http://schemas.microsoft.com/office/powerpoint/2010/main" val="19675286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Kopfzeilenplatzhalter 3"/>
          <p:cNvSpPr>
            <a:spLocks noGrp="1"/>
          </p:cNvSpPr>
          <p:nvPr>
            <p:ph type="hdr" sz="quarter"/>
          </p:nvPr>
        </p:nvSpPr>
        <p:spPr/>
        <p:txBody>
          <a:bodyPr/>
          <a:lstStyle/>
          <a:p>
            <a:endParaRPr lang="de-CH"/>
          </a:p>
        </p:txBody>
      </p:sp>
      <p:sp>
        <p:nvSpPr>
          <p:cNvPr id="5" name="Foliennummernplatzhalter 4"/>
          <p:cNvSpPr>
            <a:spLocks noGrp="1"/>
          </p:cNvSpPr>
          <p:nvPr>
            <p:ph type="sldNum" sz="quarter" idx="5"/>
          </p:nvPr>
        </p:nvSpPr>
        <p:spPr/>
        <p:txBody>
          <a:bodyPr/>
          <a:lstStyle/>
          <a:p>
            <a:fld id="{D958BCE0-6F9E-4079-884B-182866FEC8D7}" type="slidenum">
              <a:rPr lang="de-CH" smtClean="0"/>
              <a:t>15</a:t>
            </a:fld>
            <a:endParaRPr lang="de-CH"/>
          </a:p>
        </p:txBody>
      </p:sp>
    </p:spTree>
    <p:extLst>
      <p:ext uri="{BB962C8B-B14F-4D97-AF65-F5344CB8AC3E}">
        <p14:creationId xmlns:p14="http://schemas.microsoft.com/office/powerpoint/2010/main" val="5806926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Kopfzeilenplatzhalter 3"/>
          <p:cNvSpPr>
            <a:spLocks noGrp="1"/>
          </p:cNvSpPr>
          <p:nvPr>
            <p:ph type="hdr" sz="quarter"/>
          </p:nvPr>
        </p:nvSpPr>
        <p:spPr/>
        <p:txBody>
          <a:bodyPr/>
          <a:lstStyle/>
          <a:p>
            <a:endParaRPr lang="de-CH"/>
          </a:p>
        </p:txBody>
      </p:sp>
      <p:sp>
        <p:nvSpPr>
          <p:cNvPr id="5" name="Foliennummernplatzhalter 4"/>
          <p:cNvSpPr>
            <a:spLocks noGrp="1"/>
          </p:cNvSpPr>
          <p:nvPr>
            <p:ph type="sldNum" sz="quarter" idx="5"/>
          </p:nvPr>
        </p:nvSpPr>
        <p:spPr/>
        <p:txBody>
          <a:bodyPr/>
          <a:lstStyle/>
          <a:p>
            <a:fld id="{D958BCE0-6F9E-4079-884B-182866FEC8D7}" type="slidenum">
              <a:rPr lang="de-CH" smtClean="0"/>
              <a:t>16</a:t>
            </a:fld>
            <a:endParaRPr lang="de-CH"/>
          </a:p>
        </p:txBody>
      </p:sp>
    </p:spTree>
    <p:extLst>
      <p:ext uri="{BB962C8B-B14F-4D97-AF65-F5344CB8AC3E}">
        <p14:creationId xmlns:p14="http://schemas.microsoft.com/office/powerpoint/2010/main" val="17577746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Kopfzeilenplatzhalter 3"/>
          <p:cNvSpPr>
            <a:spLocks noGrp="1"/>
          </p:cNvSpPr>
          <p:nvPr>
            <p:ph type="hdr" sz="quarter"/>
          </p:nvPr>
        </p:nvSpPr>
        <p:spPr/>
        <p:txBody>
          <a:bodyPr/>
          <a:lstStyle/>
          <a:p>
            <a:endParaRPr lang="de-CH"/>
          </a:p>
        </p:txBody>
      </p:sp>
      <p:sp>
        <p:nvSpPr>
          <p:cNvPr id="5" name="Foliennummernplatzhalter 4"/>
          <p:cNvSpPr>
            <a:spLocks noGrp="1"/>
          </p:cNvSpPr>
          <p:nvPr>
            <p:ph type="sldNum" sz="quarter" idx="5"/>
          </p:nvPr>
        </p:nvSpPr>
        <p:spPr/>
        <p:txBody>
          <a:bodyPr/>
          <a:lstStyle/>
          <a:p>
            <a:fld id="{D958BCE0-6F9E-4079-884B-182866FEC8D7}" type="slidenum">
              <a:rPr lang="de-CH" smtClean="0"/>
              <a:t>17</a:t>
            </a:fld>
            <a:endParaRPr lang="de-CH"/>
          </a:p>
        </p:txBody>
      </p:sp>
    </p:spTree>
    <p:extLst>
      <p:ext uri="{BB962C8B-B14F-4D97-AF65-F5344CB8AC3E}">
        <p14:creationId xmlns:p14="http://schemas.microsoft.com/office/powerpoint/2010/main" val="1424209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Kopfzeilenplatzhalter 3"/>
          <p:cNvSpPr>
            <a:spLocks noGrp="1"/>
          </p:cNvSpPr>
          <p:nvPr>
            <p:ph type="hdr" sz="quarter"/>
          </p:nvPr>
        </p:nvSpPr>
        <p:spPr/>
        <p:txBody>
          <a:bodyPr/>
          <a:lstStyle/>
          <a:p>
            <a:endParaRPr lang="de-CH"/>
          </a:p>
        </p:txBody>
      </p:sp>
      <p:sp>
        <p:nvSpPr>
          <p:cNvPr id="5" name="Foliennummernplatzhalter 4"/>
          <p:cNvSpPr>
            <a:spLocks noGrp="1"/>
          </p:cNvSpPr>
          <p:nvPr>
            <p:ph type="sldNum" sz="quarter" idx="5"/>
          </p:nvPr>
        </p:nvSpPr>
        <p:spPr/>
        <p:txBody>
          <a:bodyPr/>
          <a:lstStyle/>
          <a:p>
            <a:fld id="{D958BCE0-6F9E-4079-884B-182866FEC8D7}" type="slidenum">
              <a:rPr lang="de-CH" smtClean="0"/>
              <a:t>18</a:t>
            </a:fld>
            <a:endParaRPr lang="de-CH"/>
          </a:p>
        </p:txBody>
      </p:sp>
    </p:spTree>
    <p:extLst>
      <p:ext uri="{BB962C8B-B14F-4D97-AF65-F5344CB8AC3E}">
        <p14:creationId xmlns:p14="http://schemas.microsoft.com/office/powerpoint/2010/main" val="29061246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Kopfzeilenplatzhalter 3"/>
          <p:cNvSpPr>
            <a:spLocks noGrp="1"/>
          </p:cNvSpPr>
          <p:nvPr>
            <p:ph type="hdr" sz="quarter"/>
          </p:nvPr>
        </p:nvSpPr>
        <p:spPr/>
        <p:txBody>
          <a:bodyPr/>
          <a:lstStyle/>
          <a:p>
            <a:endParaRPr lang="de-CH"/>
          </a:p>
        </p:txBody>
      </p:sp>
      <p:sp>
        <p:nvSpPr>
          <p:cNvPr id="5" name="Foliennummernplatzhalter 4"/>
          <p:cNvSpPr>
            <a:spLocks noGrp="1"/>
          </p:cNvSpPr>
          <p:nvPr>
            <p:ph type="sldNum" sz="quarter" idx="5"/>
          </p:nvPr>
        </p:nvSpPr>
        <p:spPr/>
        <p:txBody>
          <a:bodyPr/>
          <a:lstStyle/>
          <a:p>
            <a:fld id="{D958BCE0-6F9E-4079-884B-182866FEC8D7}" type="slidenum">
              <a:rPr lang="de-CH" smtClean="0"/>
              <a:t>19</a:t>
            </a:fld>
            <a:endParaRPr lang="de-CH"/>
          </a:p>
        </p:txBody>
      </p:sp>
    </p:spTree>
    <p:extLst>
      <p:ext uri="{BB962C8B-B14F-4D97-AF65-F5344CB8AC3E}">
        <p14:creationId xmlns:p14="http://schemas.microsoft.com/office/powerpoint/2010/main" val="1526949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Kopfzeilenplatzhalter 3"/>
          <p:cNvSpPr>
            <a:spLocks noGrp="1"/>
          </p:cNvSpPr>
          <p:nvPr>
            <p:ph type="hdr" sz="quarter"/>
          </p:nvPr>
        </p:nvSpPr>
        <p:spPr/>
        <p:txBody>
          <a:bodyPr/>
          <a:lstStyle/>
          <a:p>
            <a:endParaRPr lang="de-CH"/>
          </a:p>
        </p:txBody>
      </p:sp>
      <p:sp>
        <p:nvSpPr>
          <p:cNvPr id="5" name="Foliennummernplatzhalter 4"/>
          <p:cNvSpPr>
            <a:spLocks noGrp="1"/>
          </p:cNvSpPr>
          <p:nvPr>
            <p:ph type="sldNum" sz="quarter" idx="5"/>
          </p:nvPr>
        </p:nvSpPr>
        <p:spPr/>
        <p:txBody>
          <a:bodyPr/>
          <a:lstStyle/>
          <a:p>
            <a:fld id="{D958BCE0-6F9E-4079-884B-182866FEC8D7}" type="slidenum">
              <a:rPr lang="de-CH" smtClean="0"/>
              <a:t>2</a:t>
            </a:fld>
            <a:endParaRPr lang="de-CH"/>
          </a:p>
        </p:txBody>
      </p:sp>
    </p:spTree>
    <p:extLst>
      <p:ext uri="{BB962C8B-B14F-4D97-AF65-F5344CB8AC3E}">
        <p14:creationId xmlns:p14="http://schemas.microsoft.com/office/powerpoint/2010/main" val="6604316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Kopfzeilenplatzhalter 3"/>
          <p:cNvSpPr>
            <a:spLocks noGrp="1"/>
          </p:cNvSpPr>
          <p:nvPr>
            <p:ph type="hdr" sz="quarter"/>
          </p:nvPr>
        </p:nvSpPr>
        <p:spPr/>
        <p:txBody>
          <a:bodyPr/>
          <a:lstStyle/>
          <a:p>
            <a:endParaRPr lang="de-CH"/>
          </a:p>
        </p:txBody>
      </p:sp>
      <p:sp>
        <p:nvSpPr>
          <p:cNvPr id="5" name="Foliennummernplatzhalter 4"/>
          <p:cNvSpPr>
            <a:spLocks noGrp="1"/>
          </p:cNvSpPr>
          <p:nvPr>
            <p:ph type="sldNum" sz="quarter" idx="5"/>
          </p:nvPr>
        </p:nvSpPr>
        <p:spPr/>
        <p:txBody>
          <a:bodyPr/>
          <a:lstStyle/>
          <a:p>
            <a:fld id="{D958BCE0-6F9E-4079-884B-182866FEC8D7}" type="slidenum">
              <a:rPr lang="de-CH" smtClean="0"/>
              <a:t>20</a:t>
            </a:fld>
            <a:endParaRPr lang="de-CH"/>
          </a:p>
        </p:txBody>
      </p:sp>
    </p:spTree>
    <p:extLst>
      <p:ext uri="{BB962C8B-B14F-4D97-AF65-F5344CB8AC3E}">
        <p14:creationId xmlns:p14="http://schemas.microsoft.com/office/powerpoint/2010/main" val="28653142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Kopfzeilenplatzhalter 3"/>
          <p:cNvSpPr>
            <a:spLocks noGrp="1"/>
          </p:cNvSpPr>
          <p:nvPr>
            <p:ph type="hdr" sz="quarter"/>
          </p:nvPr>
        </p:nvSpPr>
        <p:spPr/>
        <p:txBody>
          <a:bodyPr/>
          <a:lstStyle/>
          <a:p>
            <a:endParaRPr lang="de-CH"/>
          </a:p>
        </p:txBody>
      </p:sp>
      <p:sp>
        <p:nvSpPr>
          <p:cNvPr id="5" name="Foliennummernplatzhalter 4"/>
          <p:cNvSpPr>
            <a:spLocks noGrp="1"/>
          </p:cNvSpPr>
          <p:nvPr>
            <p:ph type="sldNum" sz="quarter" idx="5"/>
          </p:nvPr>
        </p:nvSpPr>
        <p:spPr/>
        <p:txBody>
          <a:bodyPr/>
          <a:lstStyle/>
          <a:p>
            <a:fld id="{D958BCE0-6F9E-4079-884B-182866FEC8D7}" type="slidenum">
              <a:rPr lang="de-CH" smtClean="0"/>
              <a:t>21</a:t>
            </a:fld>
            <a:endParaRPr lang="de-CH" dirty="0"/>
          </a:p>
        </p:txBody>
      </p:sp>
    </p:spTree>
    <p:extLst>
      <p:ext uri="{BB962C8B-B14F-4D97-AF65-F5344CB8AC3E}">
        <p14:creationId xmlns:p14="http://schemas.microsoft.com/office/powerpoint/2010/main" val="40465223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LI"/>
          </a:p>
        </p:txBody>
      </p:sp>
      <p:sp>
        <p:nvSpPr>
          <p:cNvPr id="4" name="Foliennummernplatzhalter 3"/>
          <p:cNvSpPr>
            <a:spLocks noGrp="1"/>
          </p:cNvSpPr>
          <p:nvPr>
            <p:ph type="sldNum" sz="quarter" idx="5"/>
          </p:nvPr>
        </p:nvSpPr>
        <p:spPr/>
        <p:txBody>
          <a:bodyPr/>
          <a:lstStyle/>
          <a:p>
            <a:fld id="{A583AB12-E0D5-4E8C-9646-0FF1F01D6CDB}" type="slidenum">
              <a:rPr lang="de-LI" smtClean="0"/>
              <a:t>22</a:t>
            </a:fld>
            <a:endParaRPr lang="de-LI"/>
          </a:p>
        </p:txBody>
      </p:sp>
    </p:spTree>
    <p:extLst>
      <p:ext uri="{BB962C8B-B14F-4D97-AF65-F5344CB8AC3E}">
        <p14:creationId xmlns:p14="http://schemas.microsoft.com/office/powerpoint/2010/main" val="40642261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LI"/>
          </a:p>
        </p:txBody>
      </p:sp>
      <p:sp>
        <p:nvSpPr>
          <p:cNvPr id="4" name="Foliennummernplatzhalter 3"/>
          <p:cNvSpPr>
            <a:spLocks noGrp="1"/>
          </p:cNvSpPr>
          <p:nvPr>
            <p:ph type="sldNum" sz="quarter" idx="5"/>
          </p:nvPr>
        </p:nvSpPr>
        <p:spPr/>
        <p:txBody>
          <a:bodyPr/>
          <a:lstStyle/>
          <a:p>
            <a:fld id="{A583AB12-E0D5-4E8C-9646-0FF1F01D6CDB}" type="slidenum">
              <a:rPr lang="de-LI" smtClean="0"/>
              <a:t>23</a:t>
            </a:fld>
            <a:endParaRPr lang="de-LI"/>
          </a:p>
        </p:txBody>
      </p:sp>
    </p:spTree>
    <p:extLst>
      <p:ext uri="{BB962C8B-B14F-4D97-AF65-F5344CB8AC3E}">
        <p14:creationId xmlns:p14="http://schemas.microsoft.com/office/powerpoint/2010/main" val="27785672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LI"/>
          </a:p>
        </p:txBody>
      </p:sp>
      <p:sp>
        <p:nvSpPr>
          <p:cNvPr id="4" name="Foliennummernplatzhalter 3"/>
          <p:cNvSpPr>
            <a:spLocks noGrp="1"/>
          </p:cNvSpPr>
          <p:nvPr>
            <p:ph type="sldNum" sz="quarter" idx="5"/>
          </p:nvPr>
        </p:nvSpPr>
        <p:spPr/>
        <p:txBody>
          <a:bodyPr/>
          <a:lstStyle/>
          <a:p>
            <a:fld id="{A583AB12-E0D5-4E8C-9646-0FF1F01D6CDB}" type="slidenum">
              <a:rPr lang="de-LI" smtClean="0"/>
              <a:t>24</a:t>
            </a:fld>
            <a:endParaRPr lang="de-LI"/>
          </a:p>
        </p:txBody>
      </p:sp>
    </p:spTree>
    <p:extLst>
      <p:ext uri="{BB962C8B-B14F-4D97-AF65-F5344CB8AC3E}">
        <p14:creationId xmlns:p14="http://schemas.microsoft.com/office/powerpoint/2010/main" val="27552570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LI"/>
          </a:p>
        </p:txBody>
      </p:sp>
      <p:sp>
        <p:nvSpPr>
          <p:cNvPr id="4" name="Foliennummernplatzhalter 3"/>
          <p:cNvSpPr>
            <a:spLocks noGrp="1"/>
          </p:cNvSpPr>
          <p:nvPr>
            <p:ph type="sldNum" sz="quarter" idx="5"/>
          </p:nvPr>
        </p:nvSpPr>
        <p:spPr/>
        <p:txBody>
          <a:bodyPr/>
          <a:lstStyle/>
          <a:p>
            <a:fld id="{A583AB12-E0D5-4E8C-9646-0FF1F01D6CDB}" type="slidenum">
              <a:rPr lang="de-LI" smtClean="0"/>
              <a:t>25</a:t>
            </a:fld>
            <a:endParaRPr lang="de-LI"/>
          </a:p>
        </p:txBody>
      </p:sp>
    </p:spTree>
    <p:extLst>
      <p:ext uri="{BB962C8B-B14F-4D97-AF65-F5344CB8AC3E}">
        <p14:creationId xmlns:p14="http://schemas.microsoft.com/office/powerpoint/2010/main" val="40293875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LI"/>
          </a:p>
        </p:txBody>
      </p:sp>
      <p:sp>
        <p:nvSpPr>
          <p:cNvPr id="4" name="Foliennummernplatzhalter 3"/>
          <p:cNvSpPr>
            <a:spLocks noGrp="1"/>
          </p:cNvSpPr>
          <p:nvPr>
            <p:ph type="sldNum" sz="quarter" idx="5"/>
          </p:nvPr>
        </p:nvSpPr>
        <p:spPr/>
        <p:txBody>
          <a:bodyPr/>
          <a:lstStyle/>
          <a:p>
            <a:fld id="{A583AB12-E0D5-4E8C-9646-0FF1F01D6CDB}" type="slidenum">
              <a:rPr lang="de-LI" smtClean="0"/>
              <a:t>26</a:t>
            </a:fld>
            <a:endParaRPr lang="de-LI"/>
          </a:p>
        </p:txBody>
      </p:sp>
    </p:spTree>
    <p:extLst>
      <p:ext uri="{BB962C8B-B14F-4D97-AF65-F5344CB8AC3E}">
        <p14:creationId xmlns:p14="http://schemas.microsoft.com/office/powerpoint/2010/main" val="16930615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LI"/>
          </a:p>
        </p:txBody>
      </p:sp>
      <p:sp>
        <p:nvSpPr>
          <p:cNvPr id="4" name="Foliennummernplatzhalter 3"/>
          <p:cNvSpPr>
            <a:spLocks noGrp="1"/>
          </p:cNvSpPr>
          <p:nvPr>
            <p:ph type="sldNum" sz="quarter" idx="5"/>
          </p:nvPr>
        </p:nvSpPr>
        <p:spPr/>
        <p:txBody>
          <a:bodyPr/>
          <a:lstStyle/>
          <a:p>
            <a:fld id="{A583AB12-E0D5-4E8C-9646-0FF1F01D6CDB}" type="slidenum">
              <a:rPr lang="de-LI" smtClean="0"/>
              <a:t>27</a:t>
            </a:fld>
            <a:endParaRPr lang="de-LI"/>
          </a:p>
        </p:txBody>
      </p:sp>
    </p:spTree>
    <p:extLst>
      <p:ext uri="{BB962C8B-B14F-4D97-AF65-F5344CB8AC3E}">
        <p14:creationId xmlns:p14="http://schemas.microsoft.com/office/powerpoint/2010/main" val="4690628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LI"/>
          </a:p>
        </p:txBody>
      </p:sp>
      <p:sp>
        <p:nvSpPr>
          <p:cNvPr id="4" name="Foliennummernplatzhalter 3"/>
          <p:cNvSpPr>
            <a:spLocks noGrp="1"/>
          </p:cNvSpPr>
          <p:nvPr>
            <p:ph type="sldNum" sz="quarter" idx="5"/>
          </p:nvPr>
        </p:nvSpPr>
        <p:spPr/>
        <p:txBody>
          <a:bodyPr/>
          <a:lstStyle/>
          <a:p>
            <a:fld id="{A583AB12-E0D5-4E8C-9646-0FF1F01D6CDB}" type="slidenum">
              <a:rPr lang="de-LI" smtClean="0"/>
              <a:t>28</a:t>
            </a:fld>
            <a:endParaRPr lang="de-LI"/>
          </a:p>
        </p:txBody>
      </p:sp>
    </p:spTree>
    <p:extLst>
      <p:ext uri="{BB962C8B-B14F-4D97-AF65-F5344CB8AC3E}">
        <p14:creationId xmlns:p14="http://schemas.microsoft.com/office/powerpoint/2010/main" val="37518138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Kopfzeilenplatzhalter 3"/>
          <p:cNvSpPr>
            <a:spLocks noGrp="1"/>
          </p:cNvSpPr>
          <p:nvPr>
            <p:ph type="hdr" sz="quarter"/>
          </p:nvPr>
        </p:nvSpPr>
        <p:spPr/>
        <p:txBody>
          <a:bodyPr/>
          <a:lstStyle/>
          <a:p>
            <a:endParaRPr lang="de-CH"/>
          </a:p>
        </p:txBody>
      </p:sp>
      <p:sp>
        <p:nvSpPr>
          <p:cNvPr id="5" name="Foliennummernplatzhalter 4"/>
          <p:cNvSpPr>
            <a:spLocks noGrp="1"/>
          </p:cNvSpPr>
          <p:nvPr>
            <p:ph type="sldNum" sz="quarter" idx="5"/>
          </p:nvPr>
        </p:nvSpPr>
        <p:spPr/>
        <p:txBody>
          <a:bodyPr/>
          <a:lstStyle/>
          <a:p>
            <a:fld id="{D958BCE0-6F9E-4079-884B-182866FEC8D7}" type="slidenum">
              <a:rPr lang="de-CH" smtClean="0"/>
              <a:t>29</a:t>
            </a:fld>
            <a:endParaRPr lang="de-CH" dirty="0"/>
          </a:p>
        </p:txBody>
      </p:sp>
    </p:spTree>
    <p:extLst>
      <p:ext uri="{BB962C8B-B14F-4D97-AF65-F5344CB8AC3E}">
        <p14:creationId xmlns:p14="http://schemas.microsoft.com/office/powerpoint/2010/main" val="1654237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Kopfzeilenplatzhalter 3"/>
          <p:cNvSpPr>
            <a:spLocks noGrp="1"/>
          </p:cNvSpPr>
          <p:nvPr>
            <p:ph type="hdr" sz="quarter"/>
          </p:nvPr>
        </p:nvSpPr>
        <p:spPr/>
        <p:txBody>
          <a:bodyPr/>
          <a:lstStyle/>
          <a:p>
            <a:endParaRPr lang="de-CH"/>
          </a:p>
        </p:txBody>
      </p:sp>
      <p:sp>
        <p:nvSpPr>
          <p:cNvPr id="5" name="Foliennummernplatzhalter 4"/>
          <p:cNvSpPr>
            <a:spLocks noGrp="1"/>
          </p:cNvSpPr>
          <p:nvPr>
            <p:ph type="sldNum" sz="quarter" idx="5"/>
          </p:nvPr>
        </p:nvSpPr>
        <p:spPr/>
        <p:txBody>
          <a:bodyPr/>
          <a:lstStyle/>
          <a:p>
            <a:fld id="{D958BCE0-6F9E-4079-884B-182866FEC8D7}" type="slidenum">
              <a:rPr lang="de-CH" smtClean="0"/>
              <a:t>3</a:t>
            </a:fld>
            <a:endParaRPr lang="de-CH"/>
          </a:p>
        </p:txBody>
      </p:sp>
    </p:spTree>
    <p:extLst>
      <p:ext uri="{BB962C8B-B14F-4D97-AF65-F5344CB8AC3E}">
        <p14:creationId xmlns:p14="http://schemas.microsoft.com/office/powerpoint/2010/main" val="27409186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Kopfzeilenplatzhalter 3"/>
          <p:cNvSpPr>
            <a:spLocks noGrp="1"/>
          </p:cNvSpPr>
          <p:nvPr>
            <p:ph type="hdr" sz="quarter"/>
          </p:nvPr>
        </p:nvSpPr>
        <p:spPr/>
        <p:txBody>
          <a:bodyPr/>
          <a:lstStyle/>
          <a:p>
            <a:endParaRPr lang="de-CH"/>
          </a:p>
        </p:txBody>
      </p:sp>
      <p:sp>
        <p:nvSpPr>
          <p:cNvPr id="5" name="Foliennummernplatzhalter 4"/>
          <p:cNvSpPr>
            <a:spLocks noGrp="1"/>
          </p:cNvSpPr>
          <p:nvPr>
            <p:ph type="sldNum" sz="quarter" idx="5"/>
          </p:nvPr>
        </p:nvSpPr>
        <p:spPr/>
        <p:txBody>
          <a:bodyPr/>
          <a:lstStyle/>
          <a:p>
            <a:fld id="{D958BCE0-6F9E-4079-884B-182866FEC8D7}" type="slidenum">
              <a:rPr lang="de-CH" smtClean="0"/>
              <a:t>30</a:t>
            </a:fld>
            <a:endParaRPr lang="de-CH" dirty="0"/>
          </a:p>
        </p:txBody>
      </p:sp>
    </p:spTree>
    <p:extLst>
      <p:ext uri="{BB962C8B-B14F-4D97-AF65-F5344CB8AC3E}">
        <p14:creationId xmlns:p14="http://schemas.microsoft.com/office/powerpoint/2010/main" val="40290540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Kopfzeilenplatzhalter 3"/>
          <p:cNvSpPr>
            <a:spLocks noGrp="1"/>
          </p:cNvSpPr>
          <p:nvPr>
            <p:ph type="hdr" sz="quarter"/>
          </p:nvPr>
        </p:nvSpPr>
        <p:spPr/>
        <p:txBody>
          <a:bodyPr/>
          <a:lstStyle/>
          <a:p>
            <a:endParaRPr lang="de-CH"/>
          </a:p>
        </p:txBody>
      </p:sp>
      <p:sp>
        <p:nvSpPr>
          <p:cNvPr id="5" name="Foliennummernplatzhalter 4"/>
          <p:cNvSpPr>
            <a:spLocks noGrp="1"/>
          </p:cNvSpPr>
          <p:nvPr>
            <p:ph type="sldNum" sz="quarter" idx="5"/>
          </p:nvPr>
        </p:nvSpPr>
        <p:spPr/>
        <p:txBody>
          <a:bodyPr/>
          <a:lstStyle/>
          <a:p>
            <a:fld id="{D958BCE0-6F9E-4079-884B-182866FEC8D7}" type="slidenum">
              <a:rPr lang="de-CH" smtClean="0"/>
              <a:t>31</a:t>
            </a:fld>
            <a:endParaRPr lang="de-CH" dirty="0"/>
          </a:p>
        </p:txBody>
      </p:sp>
    </p:spTree>
    <p:extLst>
      <p:ext uri="{BB962C8B-B14F-4D97-AF65-F5344CB8AC3E}">
        <p14:creationId xmlns:p14="http://schemas.microsoft.com/office/powerpoint/2010/main" val="22160858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Kopfzeilenplatzhalter 3"/>
          <p:cNvSpPr>
            <a:spLocks noGrp="1"/>
          </p:cNvSpPr>
          <p:nvPr>
            <p:ph type="hdr" sz="quarter"/>
          </p:nvPr>
        </p:nvSpPr>
        <p:spPr/>
        <p:txBody>
          <a:bodyPr/>
          <a:lstStyle/>
          <a:p>
            <a:endParaRPr lang="de-CH"/>
          </a:p>
        </p:txBody>
      </p:sp>
      <p:sp>
        <p:nvSpPr>
          <p:cNvPr id="5" name="Foliennummernplatzhalter 4"/>
          <p:cNvSpPr>
            <a:spLocks noGrp="1"/>
          </p:cNvSpPr>
          <p:nvPr>
            <p:ph type="sldNum" sz="quarter" idx="5"/>
          </p:nvPr>
        </p:nvSpPr>
        <p:spPr/>
        <p:txBody>
          <a:bodyPr/>
          <a:lstStyle/>
          <a:p>
            <a:fld id="{D958BCE0-6F9E-4079-884B-182866FEC8D7}" type="slidenum">
              <a:rPr lang="de-CH" smtClean="0"/>
              <a:t>32</a:t>
            </a:fld>
            <a:endParaRPr lang="de-CH" dirty="0"/>
          </a:p>
        </p:txBody>
      </p:sp>
    </p:spTree>
    <p:extLst>
      <p:ext uri="{BB962C8B-B14F-4D97-AF65-F5344CB8AC3E}">
        <p14:creationId xmlns:p14="http://schemas.microsoft.com/office/powerpoint/2010/main" val="40832512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Kopfzeilenplatzhalter 3"/>
          <p:cNvSpPr>
            <a:spLocks noGrp="1"/>
          </p:cNvSpPr>
          <p:nvPr>
            <p:ph type="hdr" sz="quarter"/>
          </p:nvPr>
        </p:nvSpPr>
        <p:spPr/>
        <p:txBody>
          <a:bodyPr/>
          <a:lstStyle/>
          <a:p>
            <a:endParaRPr lang="de-CH"/>
          </a:p>
        </p:txBody>
      </p:sp>
      <p:sp>
        <p:nvSpPr>
          <p:cNvPr id="5" name="Foliennummernplatzhalter 4"/>
          <p:cNvSpPr>
            <a:spLocks noGrp="1"/>
          </p:cNvSpPr>
          <p:nvPr>
            <p:ph type="sldNum" sz="quarter" idx="5"/>
          </p:nvPr>
        </p:nvSpPr>
        <p:spPr/>
        <p:txBody>
          <a:bodyPr/>
          <a:lstStyle/>
          <a:p>
            <a:fld id="{D958BCE0-6F9E-4079-884B-182866FEC8D7}" type="slidenum">
              <a:rPr lang="de-CH" smtClean="0"/>
              <a:t>33</a:t>
            </a:fld>
            <a:endParaRPr lang="de-CH" dirty="0"/>
          </a:p>
        </p:txBody>
      </p:sp>
    </p:spTree>
    <p:extLst>
      <p:ext uri="{BB962C8B-B14F-4D97-AF65-F5344CB8AC3E}">
        <p14:creationId xmlns:p14="http://schemas.microsoft.com/office/powerpoint/2010/main" val="1785354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Kopfzeilenplatzhalter 3"/>
          <p:cNvSpPr>
            <a:spLocks noGrp="1"/>
          </p:cNvSpPr>
          <p:nvPr>
            <p:ph type="hdr" sz="quarter"/>
          </p:nvPr>
        </p:nvSpPr>
        <p:spPr/>
        <p:txBody>
          <a:bodyPr/>
          <a:lstStyle/>
          <a:p>
            <a:endParaRPr lang="de-CH"/>
          </a:p>
        </p:txBody>
      </p:sp>
      <p:sp>
        <p:nvSpPr>
          <p:cNvPr id="5" name="Foliennummernplatzhalter 4"/>
          <p:cNvSpPr>
            <a:spLocks noGrp="1"/>
          </p:cNvSpPr>
          <p:nvPr>
            <p:ph type="sldNum" sz="quarter" idx="5"/>
          </p:nvPr>
        </p:nvSpPr>
        <p:spPr/>
        <p:txBody>
          <a:bodyPr/>
          <a:lstStyle/>
          <a:p>
            <a:fld id="{D958BCE0-6F9E-4079-884B-182866FEC8D7}" type="slidenum">
              <a:rPr lang="de-CH" smtClean="0"/>
              <a:t>34</a:t>
            </a:fld>
            <a:endParaRPr lang="de-CH" dirty="0"/>
          </a:p>
        </p:txBody>
      </p:sp>
    </p:spTree>
    <p:extLst>
      <p:ext uri="{BB962C8B-B14F-4D97-AF65-F5344CB8AC3E}">
        <p14:creationId xmlns:p14="http://schemas.microsoft.com/office/powerpoint/2010/main" val="24836593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Kopfzeilenplatzhalter 3"/>
          <p:cNvSpPr>
            <a:spLocks noGrp="1"/>
          </p:cNvSpPr>
          <p:nvPr>
            <p:ph type="hdr" sz="quarter"/>
          </p:nvPr>
        </p:nvSpPr>
        <p:spPr/>
        <p:txBody>
          <a:bodyPr/>
          <a:lstStyle/>
          <a:p>
            <a:endParaRPr lang="de-CH"/>
          </a:p>
        </p:txBody>
      </p:sp>
      <p:sp>
        <p:nvSpPr>
          <p:cNvPr id="5" name="Foliennummernplatzhalter 4"/>
          <p:cNvSpPr>
            <a:spLocks noGrp="1"/>
          </p:cNvSpPr>
          <p:nvPr>
            <p:ph type="sldNum" sz="quarter" idx="5"/>
          </p:nvPr>
        </p:nvSpPr>
        <p:spPr/>
        <p:txBody>
          <a:bodyPr/>
          <a:lstStyle/>
          <a:p>
            <a:fld id="{D958BCE0-6F9E-4079-884B-182866FEC8D7}" type="slidenum">
              <a:rPr lang="de-CH" smtClean="0"/>
              <a:t>35</a:t>
            </a:fld>
            <a:endParaRPr lang="de-CH"/>
          </a:p>
        </p:txBody>
      </p:sp>
    </p:spTree>
    <p:extLst>
      <p:ext uri="{BB962C8B-B14F-4D97-AF65-F5344CB8AC3E}">
        <p14:creationId xmlns:p14="http://schemas.microsoft.com/office/powerpoint/2010/main" val="21547419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Kopfzeilenplatzhalter 3"/>
          <p:cNvSpPr>
            <a:spLocks noGrp="1"/>
          </p:cNvSpPr>
          <p:nvPr>
            <p:ph type="hdr" sz="quarter"/>
          </p:nvPr>
        </p:nvSpPr>
        <p:spPr/>
        <p:txBody>
          <a:bodyPr/>
          <a:lstStyle/>
          <a:p>
            <a:endParaRPr lang="de-CH"/>
          </a:p>
        </p:txBody>
      </p:sp>
      <p:sp>
        <p:nvSpPr>
          <p:cNvPr id="5" name="Foliennummernplatzhalter 4"/>
          <p:cNvSpPr>
            <a:spLocks noGrp="1"/>
          </p:cNvSpPr>
          <p:nvPr>
            <p:ph type="sldNum" sz="quarter" idx="5"/>
          </p:nvPr>
        </p:nvSpPr>
        <p:spPr/>
        <p:txBody>
          <a:bodyPr/>
          <a:lstStyle/>
          <a:p>
            <a:fld id="{D958BCE0-6F9E-4079-884B-182866FEC8D7}" type="slidenum">
              <a:rPr lang="de-CH" smtClean="0"/>
              <a:t>36</a:t>
            </a:fld>
            <a:endParaRPr lang="de-CH"/>
          </a:p>
        </p:txBody>
      </p:sp>
    </p:spTree>
    <p:extLst>
      <p:ext uri="{BB962C8B-B14F-4D97-AF65-F5344CB8AC3E}">
        <p14:creationId xmlns:p14="http://schemas.microsoft.com/office/powerpoint/2010/main" val="29916568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Kopfzeilenplatzhalter 3"/>
          <p:cNvSpPr>
            <a:spLocks noGrp="1"/>
          </p:cNvSpPr>
          <p:nvPr>
            <p:ph type="hdr" sz="quarter"/>
          </p:nvPr>
        </p:nvSpPr>
        <p:spPr/>
        <p:txBody>
          <a:bodyPr/>
          <a:lstStyle/>
          <a:p>
            <a:endParaRPr lang="de-CH"/>
          </a:p>
        </p:txBody>
      </p:sp>
      <p:sp>
        <p:nvSpPr>
          <p:cNvPr id="5" name="Foliennummernplatzhalter 4"/>
          <p:cNvSpPr>
            <a:spLocks noGrp="1"/>
          </p:cNvSpPr>
          <p:nvPr>
            <p:ph type="sldNum" sz="quarter" idx="5"/>
          </p:nvPr>
        </p:nvSpPr>
        <p:spPr/>
        <p:txBody>
          <a:bodyPr/>
          <a:lstStyle/>
          <a:p>
            <a:fld id="{D958BCE0-6F9E-4079-884B-182866FEC8D7}" type="slidenum">
              <a:rPr lang="de-CH" smtClean="0"/>
              <a:t>37</a:t>
            </a:fld>
            <a:endParaRPr lang="de-CH"/>
          </a:p>
        </p:txBody>
      </p:sp>
    </p:spTree>
    <p:extLst>
      <p:ext uri="{BB962C8B-B14F-4D97-AF65-F5344CB8AC3E}">
        <p14:creationId xmlns:p14="http://schemas.microsoft.com/office/powerpoint/2010/main" val="31009868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Kopfzeilenplatzhalter 3"/>
          <p:cNvSpPr>
            <a:spLocks noGrp="1"/>
          </p:cNvSpPr>
          <p:nvPr>
            <p:ph type="hdr" sz="quarter"/>
          </p:nvPr>
        </p:nvSpPr>
        <p:spPr/>
        <p:txBody>
          <a:bodyPr/>
          <a:lstStyle/>
          <a:p>
            <a:endParaRPr lang="de-CH"/>
          </a:p>
        </p:txBody>
      </p:sp>
      <p:sp>
        <p:nvSpPr>
          <p:cNvPr id="5" name="Foliennummernplatzhalter 4"/>
          <p:cNvSpPr>
            <a:spLocks noGrp="1"/>
          </p:cNvSpPr>
          <p:nvPr>
            <p:ph type="sldNum" sz="quarter" idx="5"/>
          </p:nvPr>
        </p:nvSpPr>
        <p:spPr/>
        <p:txBody>
          <a:bodyPr/>
          <a:lstStyle/>
          <a:p>
            <a:fld id="{D958BCE0-6F9E-4079-884B-182866FEC8D7}" type="slidenum">
              <a:rPr lang="de-CH" smtClean="0"/>
              <a:t>38</a:t>
            </a:fld>
            <a:endParaRPr lang="de-CH"/>
          </a:p>
        </p:txBody>
      </p:sp>
    </p:spTree>
    <p:extLst>
      <p:ext uri="{BB962C8B-B14F-4D97-AF65-F5344CB8AC3E}">
        <p14:creationId xmlns:p14="http://schemas.microsoft.com/office/powerpoint/2010/main" val="4390441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Kopfzeilenplatzhalter 3"/>
          <p:cNvSpPr>
            <a:spLocks noGrp="1"/>
          </p:cNvSpPr>
          <p:nvPr>
            <p:ph type="hdr" sz="quarter"/>
          </p:nvPr>
        </p:nvSpPr>
        <p:spPr/>
        <p:txBody>
          <a:bodyPr/>
          <a:lstStyle/>
          <a:p>
            <a:endParaRPr lang="de-CH"/>
          </a:p>
        </p:txBody>
      </p:sp>
      <p:sp>
        <p:nvSpPr>
          <p:cNvPr id="5" name="Foliennummernplatzhalter 4"/>
          <p:cNvSpPr>
            <a:spLocks noGrp="1"/>
          </p:cNvSpPr>
          <p:nvPr>
            <p:ph type="sldNum" sz="quarter" idx="5"/>
          </p:nvPr>
        </p:nvSpPr>
        <p:spPr/>
        <p:txBody>
          <a:bodyPr/>
          <a:lstStyle/>
          <a:p>
            <a:fld id="{D958BCE0-6F9E-4079-884B-182866FEC8D7}" type="slidenum">
              <a:rPr lang="de-CH" smtClean="0"/>
              <a:t>39</a:t>
            </a:fld>
            <a:endParaRPr lang="de-CH"/>
          </a:p>
        </p:txBody>
      </p:sp>
    </p:spTree>
    <p:extLst>
      <p:ext uri="{BB962C8B-B14F-4D97-AF65-F5344CB8AC3E}">
        <p14:creationId xmlns:p14="http://schemas.microsoft.com/office/powerpoint/2010/main" val="2437086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Kopfzeilenplatzhalter 3"/>
          <p:cNvSpPr>
            <a:spLocks noGrp="1"/>
          </p:cNvSpPr>
          <p:nvPr>
            <p:ph type="hdr" sz="quarter"/>
          </p:nvPr>
        </p:nvSpPr>
        <p:spPr/>
        <p:txBody>
          <a:bodyPr/>
          <a:lstStyle/>
          <a:p>
            <a:endParaRPr lang="de-CH"/>
          </a:p>
        </p:txBody>
      </p:sp>
      <p:sp>
        <p:nvSpPr>
          <p:cNvPr id="5" name="Foliennummernplatzhalter 4"/>
          <p:cNvSpPr>
            <a:spLocks noGrp="1"/>
          </p:cNvSpPr>
          <p:nvPr>
            <p:ph type="sldNum" sz="quarter" idx="5"/>
          </p:nvPr>
        </p:nvSpPr>
        <p:spPr/>
        <p:txBody>
          <a:bodyPr/>
          <a:lstStyle/>
          <a:p>
            <a:fld id="{D958BCE0-6F9E-4079-884B-182866FEC8D7}" type="slidenum">
              <a:rPr lang="de-CH" smtClean="0"/>
              <a:t>4</a:t>
            </a:fld>
            <a:endParaRPr lang="de-CH"/>
          </a:p>
        </p:txBody>
      </p:sp>
    </p:spTree>
    <p:extLst>
      <p:ext uri="{BB962C8B-B14F-4D97-AF65-F5344CB8AC3E}">
        <p14:creationId xmlns:p14="http://schemas.microsoft.com/office/powerpoint/2010/main" val="19894718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Kopfzeilenplatzhalter 3"/>
          <p:cNvSpPr>
            <a:spLocks noGrp="1"/>
          </p:cNvSpPr>
          <p:nvPr>
            <p:ph type="hdr" sz="quarter"/>
          </p:nvPr>
        </p:nvSpPr>
        <p:spPr/>
        <p:txBody>
          <a:bodyPr/>
          <a:lstStyle/>
          <a:p>
            <a:endParaRPr lang="de-CH"/>
          </a:p>
        </p:txBody>
      </p:sp>
      <p:sp>
        <p:nvSpPr>
          <p:cNvPr id="5" name="Foliennummernplatzhalter 4"/>
          <p:cNvSpPr>
            <a:spLocks noGrp="1"/>
          </p:cNvSpPr>
          <p:nvPr>
            <p:ph type="sldNum" sz="quarter" idx="5"/>
          </p:nvPr>
        </p:nvSpPr>
        <p:spPr/>
        <p:txBody>
          <a:bodyPr/>
          <a:lstStyle/>
          <a:p>
            <a:fld id="{D958BCE0-6F9E-4079-884B-182866FEC8D7}" type="slidenum">
              <a:rPr lang="de-CH" smtClean="0"/>
              <a:t>40</a:t>
            </a:fld>
            <a:endParaRPr lang="de-CH" dirty="0"/>
          </a:p>
        </p:txBody>
      </p:sp>
    </p:spTree>
    <p:extLst>
      <p:ext uri="{BB962C8B-B14F-4D97-AF65-F5344CB8AC3E}">
        <p14:creationId xmlns:p14="http://schemas.microsoft.com/office/powerpoint/2010/main" val="26931293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Kopfzeilenplatzhalter 3"/>
          <p:cNvSpPr>
            <a:spLocks noGrp="1"/>
          </p:cNvSpPr>
          <p:nvPr>
            <p:ph type="hdr" sz="quarter"/>
          </p:nvPr>
        </p:nvSpPr>
        <p:spPr/>
        <p:txBody>
          <a:bodyPr/>
          <a:lstStyle/>
          <a:p>
            <a:endParaRPr lang="de-CH"/>
          </a:p>
        </p:txBody>
      </p:sp>
      <p:sp>
        <p:nvSpPr>
          <p:cNvPr id="5" name="Foliennummernplatzhalter 4"/>
          <p:cNvSpPr>
            <a:spLocks noGrp="1"/>
          </p:cNvSpPr>
          <p:nvPr>
            <p:ph type="sldNum" sz="quarter" idx="5"/>
          </p:nvPr>
        </p:nvSpPr>
        <p:spPr/>
        <p:txBody>
          <a:bodyPr/>
          <a:lstStyle/>
          <a:p>
            <a:fld id="{D958BCE0-6F9E-4079-884B-182866FEC8D7}" type="slidenum">
              <a:rPr lang="de-CH" smtClean="0"/>
              <a:t>41</a:t>
            </a:fld>
            <a:endParaRPr lang="de-CH"/>
          </a:p>
        </p:txBody>
      </p:sp>
    </p:spTree>
    <p:extLst>
      <p:ext uri="{BB962C8B-B14F-4D97-AF65-F5344CB8AC3E}">
        <p14:creationId xmlns:p14="http://schemas.microsoft.com/office/powerpoint/2010/main" val="1909930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Kopfzeilenplatzhalter 3"/>
          <p:cNvSpPr>
            <a:spLocks noGrp="1"/>
          </p:cNvSpPr>
          <p:nvPr>
            <p:ph type="hdr" sz="quarter"/>
          </p:nvPr>
        </p:nvSpPr>
        <p:spPr/>
        <p:txBody>
          <a:bodyPr/>
          <a:lstStyle/>
          <a:p>
            <a:endParaRPr lang="de-CH"/>
          </a:p>
        </p:txBody>
      </p:sp>
      <p:sp>
        <p:nvSpPr>
          <p:cNvPr id="5" name="Foliennummernplatzhalter 4"/>
          <p:cNvSpPr>
            <a:spLocks noGrp="1"/>
          </p:cNvSpPr>
          <p:nvPr>
            <p:ph type="sldNum" sz="quarter" idx="5"/>
          </p:nvPr>
        </p:nvSpPr>
        <p:spPr/>
        <p:txBody>
          <a:bodyPr/>
          <a:lstStyle/>
          <a:p>
            <a:fld id="{D958BCE0-6F9E-4079-884B-182866FEC8D7}" type="slidenum">
              <a:rPr lang="de-CH" smtClean="0"/>
              <a:t>5</a:t>
            </a:fld>
            <a:endParaRPr lang="de-CH"/>
          </a:p>
        </p:txBody>
      </p:sp>
    </p:spTree>
    <p:extLst>
      <p:ext uri="{BB962C8B-B14F-4D97-AF65-F5344CB8AC3E}">
        <p14:creationId xmlns:p14="http://schemas.microsoft.com/office/powerpoint/2010/main" val="2170441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Kopfzeilenplatzhalter 3"/>
          <p:cNvSpPr>
            <a:spLocks noGrp="1"/>
          </p:cNvSpPr>
          <p:nvPr>
            <p:ph type="hdr" sz="quarter"/>
          </p:nvPr>
        </p:nvSpPr>
        <p:spPr/>
        <p:txBody>
          <a:bodyPr/>
          <a:lstStyle/>
          <a:p>
            <a:endParaRPr lang="de-CH"/>
          </a:p>
        </p:txBody>
      </p:sp>
      <p:sp>
        <p:nvSpPr>
          <p:cNvPr id="5" name="Foliennummernplatzhalter 4"/>
          <p:cNvSpPr>
            <a:spLocks noGrp="1"/>
          </p:cNvSpPr>
          <p:nvPr>
            <p:ph type="sldNum" sz="quarter" idx="5"/>
          </p:nvPr>
        </p:nvSpPr>
        <p:spPr/>
        <p:txBody>
          <a:bodyPr/>
          <a:lstStyle/>
          <a:p>
            <a:fld id="{D958BCE0-6F9E-4079-884B-182866FEC8D7}" type="slidenum">
              <a:rPr lang="de-CH" smtClean="0"/>
              <a:t>6</a:t>
            </a:fld>
            <a:endParaRPr lang="de-CH"/>
          </a:p>
        </p:txBody>
      </p:sp>
    </p:spTree>
    <p:extLst>
      <p:ext uri="{BB962C8B-B14F-4D97-AF65-F5344CB8AC3E}">
        <p14:creationId xmlns:p14="http://schemas.microsoft.com/office/powerpoint/2010/main" val="1742964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Kopfzeilenplatzhalter 3"/>
          <p:cNvSpPr>
            <a:spLocks noGrp="1"/>
          </p:cNvSpPr>
          <p:nvPr>
            <p:ph type="hdr" sz="quarter"/>
          </p:nvPr>
        </p:nvSpPr>
        <p:spPr/>
        <p:txBody>
          <a:bodyPr/>
          <a:lstStyle/>
          <a:p>
            <a:endParaRPr lang="de-CH"/>
          </a:p>
        </p:txBody>
      </p:sp>
      <p:sp>
        <p:nvSpPr>
          <p:cNvPr id="5" name="Foliennummernplatzhalter 4"/>
          <p:cNvSpPr>
            <a:spLocks noGrp="1"/>
          </p:cNvSpPr>
          <p:nvPr>
            <p:ph type="sldNum" sz="quarter" idx="5"/>
          </p:nvPr>
        </p:nvSpPr>
        <p:spPr/>
        <p:txBody>
          <a:bodyPr/>
          <a:lstStyle/>
          <a:p>
            <a:fld id="{D958BCE0-6F9E-4079-884B-182866FEC8D7}" type="slidenum">
              <a:rPr lang="de-CH" smtClean="0"/>
              <a:t>7</a:t>
            </a:fld>
            <a:endParaRPr lang="de-CH"/>
          </a:p>
        </p:txBody>
      </p:sp>
    </p:spTree>
    <p:extLst>
      <p:ext uri="{BB962C8B-B14F-4D97-AF65-F5344CB8AC3E}">
        <p14:creationId xmlns:p14="http://schemas.microsoft.com/office/powerpoint/2010/main" val="1516404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Kopfzeilenplatzhalter 3"/>
          <p:cNvSpPr>
            <a:spLocks noGrp="1"/>
          </p:cNvSpPr>
          <p:nvPr>
            <p:ph type="hdr" sz="quarter"/>
          </p:nvPr>
        </p:nvSpPr>
        <p:spPr/>
        <p:txBody>
          <a:bodyPr/>
          <a:lstStyle/>
          <a:p>
            <a:endParaRPr lang="de-CH"/>
          </a:p>
        </p:txBody>
      </p:sp>
      <p:sp>
        <p:nvSpPr>
          <p:cNvPr id="5" name="Foliennummernplatzhalter 4"/>
          <p:cNvSpPr>
            <a:spLocks noGrp="1"/>
          </p:cNvSpPr>
          <p:nvPr>
            <p:ph type="sldNum" sz="quarter" idx="5"/>
          </p:nvPr>
        </p:nvSpPr>
        <p:spPr/>
        <p:txBody>
          <a:bodyPr/>
          <a:lstStyle/>
          <a:p>
            <a:fld id="{D958BCE0-6F9E-4079-884B-182866FEC8D7}" type="slidenum">
              <a:rPr lang="de-CH" smtClean="0"/>
              <a:t>8</a:t>
            </a:fld>
            <a:endParaRPr lang="de-CH"/>
          </a:p>
        </p:txBody>
      </p:sp>
    </p:spTree>
    <p:extLst>
      <p:ext uri="{BB962C8B-B14F-4D97-AF65-F5344CB8AC3E}">
        <p14:creationId xmlns:p14="http://schemas.microsoft.com/office/powerpoint/2010/main" val="3728184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Kopfzeilenplatzhalter 3"/>
          <p:cNvSpPr>
            <a:spLocks noGrp="1"/>
          </p:cNvSpPr>
          <p:nvPr>
            <p:ph type="hdr" sz="quarter"/>
          </p:nvPr>
        </p:nvSpPr>
        <p:spPr/>
        <p:txBody>
          <a:bodyPr/>
          <a:lstStyle/>
          <a:p>
            <a:endParaRPr lang="de-CH"/>
          </a:p>
        </p:txBody>
      </p:sp>
      <p:sp>
        <p:nvSpPr>
          <p:cNvPr id="5" name="Foliennummernplatzhalter 4"/>
          <p:cNvSpPr>
            <a:spLocks noGrp="1"/>
          </p:cNvSpPr>
          <p:nvPr>
            <p:ph type="sldNum" sz="quarter" idx="5"/>
          </p:nvPr>
        </p:nvSpPr>
        <p:spPr/>
        <p:txBody>
          <a:bodyPr/>
          <a:lstStyle/>
          <a:p>
            <a:fld id="{D958BCE0-6F9E-4079-884B-182866FEC8D7}" type="slidenum">
              <a:rPr lang="de-CH" smtClean="0"/>
              <a:t>9</a:t>
            </a:fld>
            <a:endParaRPr lang="de-CH"/>
          </a:p>
        </p:txBody>
      </p:sp>
    </p:spTree>
    <p:extLst>
      <p:ext uri="{BB962C8B-B14F-4D97-AF65-F5344CB8AC3E}">
        <p14:creationId xmlns:p14="http://schemas.microsoft.com/office/powerpoint/2010/main" val="3633693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0" name="Datumsplatzhalter 3">
            <a:extLst>
              <a:ext uri="{FF2B5EF4-FFF2-40B4-BE49-F238E27FC236}">
                <a16:creationId xmlns:a16="http://schemas.microsoft.com/office/drawing/2014/main" id="{1A097590-7798-4FE7-A14C-E133B65AC083}"/>
              </a:ext>
            </a:extLst>
          </p:cNvPr>
          <p:cNvSpPr txBox="1">
            <a:spLocks/>
          </p:cNvSpPr>
          <p:nvPr userDrawn="1"/>
        </p:nvSpPr>
        <p:spPr>
          <a:xfrm>
            <a:off x="0" y="6309324"/>
            <a:ext cx="12192000" cy="548681"/>
          </a:xfrm>
          <a:prstGeom prst="rect">
            <a:avLst/>
          </a:prstGeom>
          <a:solidFill>
            <a:srgbClr val="095BA6"/>
          </a:solidFill>
        </p:spPr>
        <p:txBody>
          <a:bodyPr vert="horz" lIns="91440" tIns="45720" rIns="91440" bIns="45720" rtlCol="0" anchor="ctr" anchorCtr="0"/>
          <a:lstStyle>
            <a:defPPr>
              <a:defRPr lang="de-D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tabLst>
                <a:tab pos="3405103" algn="l"/>
                <a:tab pos="4487750" algn="ctr"/>
              </a:tabLst>
            </a:pPr>
            <a:r>
              <a:rPr lang="de-DE" sz="1200" dirty="0"/>
              <a:t>	Grunder Ingenieure AG 2019</a:t>
            </a:r>
            <a:endParaRPr lang="de-CH" sz="1200" dirty="0"/>
          </a:p>
        </p:txBody>
      </p:sp>
    </p:spTree>
    <p:extLst>
      <p:ext uri="{BB962C8B-B14F-4D97-AF65-F5344CB8AC3E}">
        <p14:creationId xmlns:p14="http://schemas.microsoft.com/office/powerpoint/2010/main" val="1139009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E6C647-C1BC-46AE-BEE6-2A868C3EEC45}"/>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4608261D-9284-4BDE-99BE-20B965632EEE}"/>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81BA6CED-86A4-4FEF-8E31-7C5CA679191C}"/>
              </a:ext>
            </a:extLst>
          </p:cNvPr>
          <p:cNvSpPr>
            <a:spLocks noGrp="1"/>
          </p:cNvSpPr>
          <p:nvPr>
            <p:ph type="dt" sz="half" idx="10"/>
          </p:nvPr>
        </p:nvSpPr>
        <p:spPr/>
        <p:txBody>
          <a:bodyPr/>
          <a:lstStyle/>
          <a:p>
            <a:fld id="{CFB9A808-FF0B-4EBD-B39F-1D4B473F10CE}" type="datetimeFigureOut">
              <a:rPr lang="de-CH" smtClean="0"/>
              <a:t>02.05.2024</a:t>
            </a:fld>
            <a:endParaRPr lang="de-CH"/>
          </a:p>
        </p:txBody>
      </p:sp>
      <p:sp>
        <p:nvSpPr>
          <p:cNvPr id="5" name="Fußzeilenplatzhalter 4">
            <a:extLst>
              <a:ext uri="{FF2B5EF4-FFF2-40B4-BE49-F238E27FC236}">
                <a16:creationId xmlns:a16="http://schemas.microsoft.com/office/drawing/2014/main" id="{FF005AFC-F91E-410D-8C8D-6AE61CA0176E}"/>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B57EC7D0-9DFD-4A53-AC62-93FC57AF4E61}"/>
              </a:ext>
            </a:extLst>
          </p:cNvPr>
          <p:cNvSpPr>
            <a:spLocks noGrp="1"/>
          </p:cNvSpPr>
          <p:nvPr>
            <p:ph type="sldNum" sz="quarter" idx="12"/>
          </p:nvPr>
        </p:nvSpPr>
        <p:spPr/>
        <p:txBody>
          <a:bodyPr/>
          <a:lstStyle/>
          <a:p>
            <a:fld id="{D538402A-EF11-46C3-BF3F-E0AA9F4895F0}" type="slidenum">
              <a:rPr lang="de-CH" smtClean="0"/>
              <a:t>‹Nr.›</a:t>
            </a:fld>
            <a:endParaRPr lang="de-CH"/>
          </a:p>
        </p:txBody>
      </p:sp>
    </p:spTree>
    <p:extLst>
      <p:ext uri="{BB962C8B-B14F-4D97-AF65-F5344CB8AC3E}">
        <p14:creationId xmlns:p14="http://schemas.microsoft.com/office/powerpoint/2010/main" val="2029675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520DA43A-08DF-4FD6-B451-33D55C68B9D2}"/>
              </a:ext>
            </a:extLst>
          </p:cNvPr>
          <p:cNvSpPr>
            <a:spLocks noGrp="1"/>
          </p:cNvSpPr>
          <p:nvPr>
            <p:ph type="title" orient="vert"/>
          </p:nvPr>
        </p:nvSpPr>
        <p:spPr>
          <a:xfrm>
            <a:off x="8724902"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89973E3C-05C6-44EB-821C-881329B08977}"/>
              </a:ext>
            </a:extLst>
          </p:cNvPr>
          <p:cNvSpPr>
            <a:spLocks noGrp="1"/>
          </p:cNvSpPr>
          <p:nvPr>
            <p:ph type="body" orient="vert" idx="1"/>
          </p:nvPr>
        </p:nvSpPr>
        <p:spPr>
          <a:xfrm>
            <a:off x="838202"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214C716B-2336-4393-8EF4-262A7CD759C0}"/>
              </a:ext>
            </a:extLst>
          </p:cNvPr>
          <p:cNvSpPr>
            <a:spLocks noGrp="1"/>
          </p:cNvSpPr>
          <p:nvPr>
            <p:ph type="dt" sz="half" idx="10"/>
          </p:nvPr>
        </p:nvSpPr>
        <p:spPr/>
        <p:txBody>
          <a:bodyPr/>
          <a:lstStyle/>
          <a:p>
            <a:fld id="{CFB9A808-FF0B-4EBD-B39F-1D4B473F10CE}" type="datetimeFigureOut">
              <a:rPr lang="de-CH" smtClean="0"/>
              <a:t>02.05.2024</a:t>
            </a:fld>
            <a:endParaRPr lang="de-CH"/>
          </a:p>
        </p:txBody>
      </p:sp>
      <p:sp>
        <p:nvSpPr>
          <p:cNvPr id="5" name="Fußzeilenplatzhalter 4">
            <a:extLst>
              <a:ext uri="{FF2B5EF4-FFF2-40B4-BE49-F238E27FC236}">
                <a16:creationId xmlns:a16="http://schemas.microsoft.com/office/drawing/2014/main" id="{85FB3395-DD73-491C-82A1-C592DA41F703}"/>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AB71D574-6611-449D-AF7A-38C6071230DD}"/>
              </a:ext>
            </a:extLst>
          </p:cNvPr>
          <p:cNvSpPr>
            <a:spLocks noGrp="1"/>
          </p:cNvSpPr>
          <p:nvPr>
            <p:ph type="sldNum" sz="quarter" idx="12"/>
          </p:nvPr>
        </p:nvSpPr>
        <p:spPr/>
        <p:txBody>
          <a:bodyPr/>
          <a:lstStyle/>
          <a:p>
            <a:fld id="{D538402A-EF11-46C3-BF3F-E0AA9F4895F0}" type="slidenum">
              <a:rPr lang="de-CH" smtClean="0"/>
              <a:t>‹Nr.›</a:t>
            </a:fld>
            <a:endParaRPr lang="de-CH"/>
          </a:p>
        </p:txBody>
      </p:sp>
    </p:spTree>
    <p:extLst>
      <p:ext uri="{BB962C8B-B14F-4D97-AF65-F5344CB8AC3E}">
        <p14:creationId xmlns:p14="http://schemas.microsoft.com/office/powerpoint/2010/main" val="3873049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3EA6E3-ABC3-4492-8270-6411C2E30976}"/>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12C43BA5-4503-4269-A59C-C2F7F3251979}"/>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FC5422AF-8E43-4610-AF96-B6A32A61CCB3}"/>
              </a:ext>
            </a:extLst>
          </p:cNvPr>
          <p:cNvSpPr>
            <a:spLocks noGrp="1"/>
          </p:cNvSpPr>
          <p:nvPr>
            <p:ph type="dt" sz="half" idx="10"/>
          </p:nvPr>
        </p:nvSpPr>
        <p:spPr/>
        <p:txBody>
          <a:bodyPr/>
          <a:lstStyle/>
          <a:p>
            <a:fld id="{CFB9A808-FF0B-4EBD-B39F-1D4B473F10CE}" type="datetimeFigureOut">
              <a:rPr lang="de-CH" smtClean="0"/>
              <a:t>02.05.2024</a:t>
            </a:fld>
            <a:endParaRPr lang="de-CH"/>
          </a:p>
        </p:txBody>
      </p:sp>
      <p:sp>
        <p:nvSpPr>
          <p:cNvPr id="5" name="Fußzeilenplatzhalter 4">
            <a:extLst>
              <a:ext uri="{FF2B5EF4-FFF2-40B4-BE49-F238E27FC236}">
                <a16:creationId xmlns:a16="http://schemas.microsoft.com/office/drawing/2014/main" id="{0C21955C-D5E1-4B20-A91B-BF612381646A}"/>
              </a:ext>
            </a:extLst>
          </p:cNvPr>
          <p:cNvSpPr>
            <a:spLocks noGrp="1"/>
          </p:cNvSpPr>
          <p:nvPr>
            <p:ph type="ftr" sz="quarter" idx="11"/>
          </p:nvPr>
        </p:nvSpPr>
        <p:spPr/>
        <p:txBody>
          <a:bodyPr/>
          <a:lstStyle/>
          <a:p>
            <a:endParaRPr lang="de-CH"/>
          </a:p>
        </p:txBody>
      </p:sp>
    </p:spTree>
    <p:extLst>
      <p:ext uri="{BB962C8B-B14F-4D97-AF65-F5344CB8AC3E}">
        <p14:creationId xmlns:p14="http://schemas.microsoft.com/office/powerpoint/2010/main" val="11644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30BAEF-08B5-4040-8097-1251C728AEC7}"/>
              </a:ext>
            </a:extLst>
          </p:cNvPr>
          <p:cNvSpPr>
            <a:spLocks noGrp="1"/>
          </p:cNvSpPr>
          <p:nvPr>
            <p:ph type="title"/>
          </p:nvPr>
        </p:nvSpPr>
        <p:spPr>
          <a:xfrm>
            <a:off x="831851" y="1709742"/>
            <a:ext cx="10515600" cy="2852737"/>
          </a:xfrm>
        </p:spPr>
        <p:txBody>
          <a:bodyPr anchor="b"/>
          <a:lstStyle>
            <a:lvl1pPr>
              <a:defRPr sz="6000"/>
            </a:lvl1pPr>
          </a:lstStyle>
          <a:p>
            <a:r>
              <a:rPr lang="de-DE" dirty="0"/>
              <a:t>Mastertitelformat bearbeiten</a:t>
            </a:r>
            <a:endParaRPr lang="de-CH" dirty="0"/>
          </a:p>
        </p:txBody>
      </p:sp>
      <p:sp>
        <p:nvSpPr>
          <p:cNvPr id="3" name="Textplatzhalter 2">
            <a:extLst>
              <a:ext uri="{FF2B5EF4-FFF2-40B4-BE49-F238E27FC236}">
                <a16:creationId xmlns:a16="http://schemas.microsoft.com/office/drawing/2014/main" id="{24CC5FAA-21C8-422F-B8E5-69B6AA04D351}"/>
              </a:ext>
            </a:extLst>
          </p:cNvPr>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E38FB0C-9692-4959-A1B1-6B59ABC4D129}"/>
              </a:ext>
            </a:extLst>
          </p:cNvPr>
          <p:cNvSpPr>
            <a:spLocks noGrp="1"/>
          </p:cNvSpPr>
          <p:nvPr>
            <p:ph type="dt" sz="half" idx="10"/>
          </p:nvPr>
        </p:nvSpPr>
        <p:spPr/>
        <p:txBody>
          <a:bodyPr/>
          <a:lstStyle/>
          <a:p>
            <a:fld id="{CFB9A808-FF0B-4EBD-B39F-1D4B473F10CE}" type="datetimeFigureOut">
              <a:rPr lang="de-CH" smtClean="0"/>
              <a:t>02.05.2024</a:t>
            </a:fld>
            <a:endParaRPr lang="de-CH"/>
          </a:p>
        </p:txBody>
      </p:sp>
      <p:sp>
        <p:nvSpPr>
          <p:cNvPr id="5" name="Fußzeilenplatzhalter 4">
            <a:extLst>
              <a:ext uri="{FF2B5EF4-FFF2-40B4-BE49-F238E27FC236}">
                <a16:creationId xmlns:a16="http://schemas.microsoft.com/office/drawing/2014/main" id="{30C0280B-CCFD-41FF-B4BC-05CDF6FCB246}"/>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00664026-85F5-4538-A473-CA5F20409B43}"/>
              </a:ext>
            </a:extLst>
          </p:cNvPr>
          <p:cNvSpPr>
            <a:spLocks noGrp="1"/>
          </p:cNvSpPr>
          <p:nvPr>
            <p:ph type="sldNum" sz="quarter" idx="12"/>
          </p:nvPr>
        </p:nvSpPr>
        <p:spPr/>
        <p:txBody>
          <a:bodyPr/>
          <a:lstStyle/>
          <a:p>
            <a:fld id="{D538402A-EF11-46C3-BF3F-E0AA9F4895F0}" type="slidenum">
              <a:rPr lang="de-CH" smtClean="0"/>
              <a:t>‹Nr.›</a:t>
            </a:fld>
            <a:endParaRPr lang="de-CH" dirty="0"/>
          </a:p>
        </p:txBody>
      </p:sp>
    </p:spTree>
    <p:extLst>
      <p:ext uri="{BB962C8B-B14F-4D97-AF65-F5344CB8AC3E}">
        <p14:creationId xmlns:p14="http://schemas.microsoft.com/office/powerpoint/2010/main" val="2853380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F7ACC5-B817-412B-A145-1C3E5E283588}"/>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071F0FAC-1461-4CB4-81A2-89E16506A89A}"/>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2B364E40-9107-4D2D-B63E-F864A177B341}"/>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3541F4DE-D0DD-4B0F-95C1-231D857D78BC}"/>
              </a:ext>
            </a:extLst>
          </p:cNvPr>
          <p:cNvSpPr>
            <a:spLocks noGrp="1"/>
          </p:cNvSpPr>
          <p:nvPr>
            <p:ph type="dt" sz="half" idx="10"/>
          </p:nvPr>
        </p:nvSpPr>
        <p:spPr/>
        <p:txBody>
          <a:bodyPr/>
          <a:lstStyle/>
          <a:p>
            <a:fld id="{CFB9A808-FF0B-4EBD-B39F-1D4B473F10CE}" type="datetimeFigureOut">
              <a:rPr lang="de-CH" smtClean="0"/>
              <a:t>02.05.2024</a:t>
            </a:fld>
            <a:endParaRPr lang="de-CH"/>
          </a:p>
        </p:txBody>
      </p:sp>
      <p:sp>
        <p:nvSpPr>
          <p:cNvPr id="6" name="Fußzeilenplatzhalter 5">
            <a:extLst>
              <a:ext uri="{FF2B5EF4-FFF2-40B4-BE49-F238E27FC236}">
                <a16:creationId xmlns:a16="http://schemas.microsoft.com/office/drawing/2014/main" id="{F980FB89-1687-4DC7-8664-153B097D5564}"/>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FA0E8438-0E84-4860-9390-328E648BAAF4}"/>
              </a:ext>
            </a:extLst>
          </p:cNvPr>
          <p:cNvSpPr>
            <a:spLocks noGrp="1"/>
          </p:cNvSpPr>
          <p:nvPr>
            <p:ph type="sldNum" sz="quarter" idx="12"/>
          </p:nvPr>
        </p:nvSpPr>
        <p:spPr/>
        <p:txBody>
          <a:bodyPr/>
          <a:lstStyle/>
          <a:p>
            <a:fld id="{D538402A-EF11-46C3-BF3F-E0AA9F4895F0}" type="slidenum">
              <a:rPr lang="de-CH" smtClean="0"/>
              <a:t>‹Nr.›</a:t>
            </a:fld>
            <a:endParaRPr lang="de-CH"/>
          </a:p>
        </p:txBody>
      </p:sp>
    </p:spTree>
    <p:extLst>
      <p:ext uri="{BB962C8B-B14F-4D97-AF65-F5344CB8AC3E}">
        <p14:creationId xmlns:p14="http://schemas.microsoft.com/office/powerpoint/2010/main" val="639508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40CE67-118B-4FA8-A96E-AAA565D7D6CB}"/>
              </a:ext>
            </a:extLst>
          </p:cNvPr>
          <p:cNvSpPr>
            <a:spLocks noGrp="1"/>
          </p:cNvSpPr>
          <p:nvPr>
            <p:ph type="title"/>
          </p:nvPr>
        </p:nvSpPr>
        <p:spPr>
          <a:xfrm>
            <a:off x="839788" y="365129"/>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93E78340-3124-474D-8234-B25CD70F510D}"/>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E59CFAE7-7D3D-4F23-85F5-AB0C2B8CCFFC}"/>
              </a:ext>
            </a:extLst>
          </p:cNvPr>
          <p:cNvSpPr>
            <a:spLocks noGrp="1"/>
          </p:cNvSpPr>
          <p:nvPr>
            <p:ph sz="half" idx="2"/>
          </p:nvPr>
        </p:nvSpPr>
        <p:spPr>
          <a:xfrm>
            <a:off x="839789"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EDFC6048-246D-4F37-8438-4385F527B547}"/>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DEBE185F-1F6D-4D19-873E-E663517D1D05}"/>
              </a:ext>
            </a:extLst>
          </p:cNvPr>
          <p:cNvSpPr>
            <a:spLocks noGrp="1"/>
          </p:cNvSpPr>
          <p:nvPr>
            <p:ph sz="quarter" idx="4"/>
          </p:nvPr>
        </p:nvSpPr>
        <p:spPr>
          <a:xfrm>
            <a:off x="6172202"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16A23D5F-1BB8-4088-833C-861CBB7C255F}"/>
              </a:ext>
            </a:extLst>
          </p:cNvPr>
          <p:cNvSpPr>
            <a:spLocks noGrp="1"/>
          </p:cNvSpPr>
          <p:nvPr>
            <p:ph type="dt" sz="half" idx="10"/>
          </p:nvPr>
        </p:nvSpPr>
        <p:spPr/>
        <p:txBody>
          <a:bodyPr/>
          <a:lstStyle/>
          <a:p>
            <a:fld id="{CFB9A808-FF0B-4EBD-B39F-1D4B473F10CE}" type="datetimeFigureOut">
              <a:rPr lang="de-CH" smtClean="0"/>
              <a:t>02.05.2024</a:t>
            </a:fld>
            <a:endParaRPr lang="de-CH"/>
          </a:p>
        </p:txBody>
      </p:sp>
      <p:sp>
        <p:nvSpPr>
          <p:cNvPr id="8" name="Fußzeilenplatzhalter 7">
            <a:extLst>
              <a:ext uri="{FF2B5EF4-FFF2-40B4-BE49-F238E27FC236}">
                <a16:creationId xmlns:a16="http://schemas.microsoft.com/office/drawing/2014/main" id="{4D998EE8-7CC2-4DC6-A8C8-C8CC2D61033D}"/>
              </a:ext>
            </a:extLst>
          </p:cNvPr>
          <p:cNvSpPr>
            <a:spLocks noGrp="1"/>
          </p:cNvSpPr>
          <p:nvPr>
            <p:ph type="ftr" sz="quarter" idx="11"/>
          </p:nvPr>
        </p:nvSpPr>
        <p:spPr/>
        <p:txBody>
          <a:bodyPr/>
          <a:lstStyle/>
          <a:p>
            <a:endParaRPr lang="de-CH"/>
          </a:p>
        </p:txBody>
      </p:sp>
      <p:sp>
        <p:nvSpPr>
          <p:cNvPr id="9" name="Foliennummernplatzhalter 8">
            <a:extLst>
              <a:ext uri="{FF2B5EF4-FFF2-40B4-BE49-F238E27FC236}">
                <a16:creationId xmlns:a16="http://schemas.microsoft.com/office/drawing/2014/main" id="{F592A60D-EA6F-4269-86EC-42EBF69BFAE0}"/>
              </a:ext>
            </a:extLst>
          </p:cNvPr>
          <p:cNvSpPr>
            <a:spLocks noGrp="1"/>
          </p:cNvSpPr>
          <p:nvPr>
            <p:ph type="sldNum" sz="quarter" idx="12"/>
          </p:nvPr>
        </p:nvSpPr>
        <p:spPr/>
        <p:txBody>
          <a:bodyPr/>
          <a:lstStyle/>
          <a:p>
            <a:fld id="{D538402A-EF11-46C3-BF3F-E0AA9F4895F0}" type="slidenum">
              <a:rPr lang="de-CH" smtClean="0"/>
              <a:t>‹Nr.›</a:t>
            </a:fld>
            <a:endParaRPr lang="de-CH"/>
          </a:p>
        </p:txBody>
      </p:sp>
    </p:spTree>
    <p:extLst>
      <p:ext uri="{BB962C8B-B14F-4D97-AF65-F5344CB8AC3E}">
        <p14:creationId xmlns:p14="http://schemas.microsoft.com/office/powerpoint/2010/main" val="2444379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AB9D46-F525-4AAD-BDED-3A6F55572DD4}"/>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CDDD4260-53DC-4216-9CAE-E6FEEF0E1E38}"/>
              </a:ext>
            </a:extLst>
          </p:cNvPr>
          <p:cNvSpPr>
            <a:spLocks noGrp="1"/>
          </p:cNvSpPr>
          <p:nvPr>
            <p:ph type="dt" sz="half" idx="10"/>
          </p:nvPr>
        </p:nvSpPr>
        <p:spPr/>
        <p:txBody>
          <a:bodyPr/>
          <a:lstStyle/>
          <a:p>
            <a:fld id="{CFB9A808-FF0B-4EBD-B39F-1D4B473F10CE}" type="datetimeFigureOut">
              <a:rPr lang="de-CH" smtClean="0"/>
              <a:t>02.05.2024</a:t>
            </a:fld>
            <a:endParaRPr lang="de-CH"/>
          </a:p>
        </p:txBody>
      </p:sp>
      <p:sp>
        <p:nvSpPr>
          <p:cNvPr id="4" name="Fußzeilenplatzhalter 3">
            <a:extLst>
              <a:ext uri="{FF2B5EF4-FFF2-40B4-BE49-F238E27FC236}">
                <a16:creationId xmlns:a16="http://schemas.microsoft.com/office/drawing/2014/main" id="{566243CA-6850-45F9-97C0-D71AC88F74BA}"/>
              </a:ext>
            </a:extLst>
          </p:cNvPr>
          <p:cNvSpPr>
            <a:spLocks noGrp="1"/>
          </p:cNvSpPr>
          <p:nvPr>
            <p:ph type="ftr" sz="quarter" idx="11"/>
          </p:nvPr>
        </p:nvSpPr>
        <p:spPr/>
        <p:txBody>
          <a:bodyPr/>
          <a:lstStyle/>
          <a:p>
            <a:endParaRPr lang="de-CH"/>
          </a:p>
        </p:txBody>
      </p:sp>
      <p:sp>
        <p:nvSpPr>
          <p:cNvPr id="5" name="Foliennummernplatzhalter 4">
            <a:extLst>
              <a:ext uri="{FF2B5EF4-FFF2-40B4-BE49-F238E27FC236}">
                <a16:creationId xmlns:a16="http://schemas.microsoft.com/office/drawing/2014/main" id="{7AF897EB-71E4-4E15-958A-6C4CB3E182AA}"/>
              </a:ext>
            </a:extLst>
          </p:cNvPr>
          <p:cNvSpPr>
            <a:spLocks noGrp="1"/>
          </p:cNvSpPr>
          <p:nvPr>
            <p:ph type="sldNum" sz="quarter" idx="12"/>
          </p:nvPr>
        </p:nvSpPr>
        <p:spPr/>
        <p:txBody>
          <a:bodyPr/>
          <a:lstStyle/>
          <a:p>
            <a:fld id="{D538402A-EF11-46C3-BF3F-E0AA9F4895F0}" type="slidenum">
              <a:rPr lang="de-CH" smtClean="0"/>
              <a:t>‹Nr.›</a:t>
            </a:fld>
            <a:endParaRPr lang="de-CH"/>
          </a:p>
        </p:txBody>
      </p:sp>
    </p:spTree>
    <p:extLst>
      <p:ext uri="{BB962C8B-B14F-4D97-AF65-F5344CB8AC3E}">
        <p14:creationId xmlns:p14="http://schemas.microsoft.com/office/powerpoint/2010/main" val="3110426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82A53F4-D6BE-4837-8BDD-759EEA0304F5}"/>
              </a:ext>
            </a:extLst>
          </p:cNvPr>
          <p:cNvSpPr>
            <a:spLocks noGrp="1"/>
          </p:cNvSpPr>
          <p:nvPr>
            <p:ph type="dt" sz="half" idx="10"/>
          </p:nvPr>
        </p:nvSpPr>
        <p:spPr/>
        <p:txBody>
          <a:bodyPr/>
          <a:lstStyle/>
          <a:p>
            <a:fld id="{CFB9A808-FF0B-4EBD-B39F-1D4B473F10CE}" type="datetimeFigureOut">
              <a:rPr lang="de-CH" smtClean="0"/>
              <a:t>02.05.2024</a:t>
            </a:fld>
            <a:endParaRPr lang="de-CH"/>
          </a:p>
        </p:txBody>
      </p:sp>
      <p:sp>
        <p:nvSpPr>
          <p:cNvPr id="3" name="Fußzeilenplatzhalter 2">
            <a:extLst>
              <a:ext uri="{FF2B5EF4-FFF2-40B4-BE49-F238E27FC236}">
                <a16:creationId xmlns:a16="http://schemas.microsoft.com/office/drawing/2014/main" id="{057CD77E-EAB3-4094-9EC4-BE94C93225E3}"/>
              </a:ext>
            </a:extLst>
          </p:cNvPr>
          <p:cNvSpPr>
            <a:spLocks noGrp="1"/>
          </p:cNvSpPr>
          <p:nvPr>
            <p:ph type="ftr" sz="quarter" idx="11"/>
          </p:nvPr>
        </p:nvSpPr>
        <p:spPr/>
        <p:txBody>
          <a:bodyPr/>
          <a:lstStyle/>
          <a:p>
            <a:endParaRPr lang="de-CH"/>
          </a:p>
        </p:txBody>
      </p:sp>
      <p:sp>
        <p:nvSpPr>
          <p:cNvPr id="4" name="Foliennummernplatzhalter 3">
            <a:extLst>
              <a:ext uri="{FF2B5EF4-FFF2-40B4-BE49-F238E27FC236}">
                <a16:creationId xmlns:a16="http://schemas.microsoft.com/office/drawing/2014/main" id="{FF34DFC4-A43B-43BA-A2CA-9ED7C1B0089A}"/>
              </a:ext>
            </a:extLst>
          </p:cNvPr>
          <p:cNvSpPr>
            <a:spLocks noGrp="1"/>
          </p:cNvSpPr>
          <p:nvPr>
            <p:ph type="sldNum" sz="quarter" idx="12"/>
          </p:nvPr>
        </p:nvSpPr>
        <p:spPr/>
        <p:txBody>
          <a:bodyPr/>
          <a:lstStyle/>
          <a:p>
            <a:fld id="{D538402A-EF11-46C3-BF3F-E0AA9F4895F0}" type="slidenum">
              <a:rPr lang="de-CH" smtClean="0"/>
              <a:t>‹Nr.›</a:t>
            </a:fld>
            <a:endParaRPr lang="de-CH" dirty="0"/>
          </a:p>
        </p:txBody>
      </p:sp>
    </p:spTree>
    <p:extLst>
      <p:ext uri="{BB962C8B-B14F-4D97-AF65-F5344CB8AC3E}">
        <p14:creationId xmlns:p14="http://schemas.microsoft.com/office/powerpoint/2010/main" val="4205860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7887AE-5640-43F8-A042-0370640C0FC6}"/>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0ADB62CC-54C5-4975-BA61-800993490D3D}"/>
              </a:ext>
            </a:extLst>
          </p:cNvPr>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F9D53A52-B448-4AB1-9589-513EB64C7300}"/>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8F0F146-1216-4B34-90CF-A18869B4F675}"/>
              </a:ext>
            </a:extLst>
          </p:cNvPr>
          <p:cNvSpPr>
            <a:spLocks noGrp="1"/>
          </p:cNvSpPr>
          <p:nvPr>
            <p:ph type="dt" sz="half" idx="10"/>
          </p:nvPr>
        </p:nvSpPr>
        <p:spPr/>
        <p:txBody>
          <a:bodyPr/>
          <a:lstStyle/>
          <a:p>
            <a:fld id="{CFB9A808-FF0B-4EBD-B39F-1D4B473F10CE}" type="datetimeFigureOut">
              <a:rPr lang="de-CH" smtClean="0"/>
              <a:t>02.05.2024</a:t>
            </a:fld>
            <a:endParaRPr lang="de-CH"/>
          </a:p>
        </p:txBody>
      </p:sp>
      <p:sp>
        <p:nvSpPr>
          <p:cNvPr id="6" name="Fußzeilenplatzhalter 5">
            <a:extLst>
              <a:ext uri="{FF2B5EF4-FFF2-40B4-BE49-F238E27FC236}">
                <a16:creationId xmlns:a16="http://schemas.microsoft.com/office/drawing/2014/main" id="{88C1E924-EFA9-4774-ACF1-C9782009EAE6}"/>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22FEDE03-3F57-4833-9888-8A1163C413A0}"/>
              </a:ext>
            </a:extLst>
          </p:cNvPr>
          <p:cNvSpPr>
            <a:spLocks noGrp="1"/>
          </p:cNvSpPr>
          <p:nvPr>
            <p:ph type="sldNum" sz="quarter" idx="12"/>
          </p:nvPr>
        </p:nvSpPr>
        <p:spPr/>
        <p:txBody>
          <a:bodyPr/>
          <a:lstStyle/>
          <a:p>
            <a:fld id="{D538402A-EF11-46C3-BF3F-E0AA9F4895F0}" type="slidenum">
              <a:rPr lang="de-CH" smtClean="0"/>
              <a:t>‹Nr.›</a:t>
            </a:fld>
            <a:endParaRPr lang="de-CH"/>
          </a:p>
        </p:txBody>
      </p:sp>
    </p:spTree>
    <p:extLst>
      <p:ext uri="{BB962C8B-B14F-4D97-AF65-F5344CB8AC3E}">
        <p14:creationId xmlns:p14="http://schemas.microsoft.com/office/powerpoint/2010/main" val="1790782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B9DB57-C5D6-4766-922A-04A71C3347CA}"/>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0376CB6B-9D49-48C5-B3DE-5868987C4307}"/>
              </a:ext>
            </a:extLst>
          </p:cNvPr>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de-CH"/>
          </a:p>
        </p:txBody>
      </p:sp>
      <p:sp>
        <p:nvSpPr>
          <p:cNvPr id="4" name="Textplatzhalter 3">
            <a:extLst>
              <a:ext uri="{FF2B5EF4-FFF2-40B4-BE49-F238E27FC236}">
                <a16:creationId xmlns:a16="http://schemas.microsoft.com/office/drawing/2014/main" id="{3F60FF3D-2E8E-4232-8537-AA1737885109}"/>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1C22BA3-43F0-449B-A43A-4A8E79A1D3D0}"/>
              </a:ext>
            </a:extLst>
          </p:cNvPr>
          <p:cNvSpPr>
            <a:spLocks noGrp="1"/>
          </p:cNvSpPr>
          <p:nvPr>
            <p:ph type="dt" sz="half" idx="10"/>
          </p:nvPr>
        </p:nvSpPr>
        <p:spPr/>
        <p:txBody>
          <a:bodyPr/>
          <a:lstStyle/>
          <a:p>
            <a:fld id="{CFB9A808-FF0B-4EBD-B39F-1D4B473F10CE}" type="datetimeFigureOut">
              <a:rPr lang="de-CH" smtClean="0"/>
              <a:t>02.05.2024</a:t>
            </a:fld>
            <a:endParaRPr lang="de-CH"/>
          </a:p>
        </p:txBody>
      </p:sp>
      <p:sp>
        <p:nvSpPr>
          <p:cNvPr id="6" name="Fußzeilenplatzhalter 5">
            <a:extLst>
              <a:ext uri="{FF2B5EF4-FFF2-40B4-BE49-F238E27FC236}">
                <a16:creationId xmlns:a16="http://schemas.microsoft.com/office/drawing/2014/main" id="{278FBF50-D059-4323-83E1-CE20101515AF}"/>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B6AEC875-7577-4E12-8317-6F8D9E35F166}"/>
              </a:ext>
            </a:extLst>
          </p:cNvPr>
          <p:cNvSpPr>
            <a:spLocks noGrp="1"/>
          </p:cNvSpPr>
          <p:nvPr>
            <p:ph type="sldNum" sz="quarter" idx="12"/>
          </p:nvPr>
        </p:nvSpPr>
        <p:spPr/>
        <p:txBody>
          <a:bodyPr/>
          <a:lstStyle/>
          <a:p>
            <a:fld id="{D538402A-EF11-46C3-BF3F-E0AA9F4895F0}" type="slidenum">
              <a:rPr lang="de-CH" smtClean="0"/>
              <a:t>‹Nr.›</a:t>
            </a:fld>
            <a:endParaRPr lang="de-CH"/>
          </a:p>
        </p:txBody>
      </p:sp>
    </p:spTree>
    <p:extLst>
      <p:ext uri="{BB962C8B-B14F-4D97-AF65-F5344CB8AC3E}">
        <p14:creationId xmlns:p14="http://schemas.microsoft.com/office/powerpoint/2010/main" val="1995840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52CC2F4-AD80-43C5-B6EF-0090AA258A66}"/>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FB579CAF-3E8D-4B23-AE92-FB662AB365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a:extLst>
              <a:ext uri="{FF2B5EF4-FFF2-40B4-BE49-F238E27FC236}">
                <a16:creationId xmlns:a16="http://schemas.microsoft.com/office/drawing/2014/main" id="{7608A960-6CBD-45AA-8810-BD379CBCB093}"/>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B9A808-FF0B-4EBD-B39F-1D4B473F10CE}" type="datetimeFigureOut">
              <a:rPr lang="de-CH" smtClean="0"/>
              <a:t>02.05.2024</a:t>
            </a:fld>
            <a:endParaRPr lang="de-CH"/>
          </a:p>
        </p:txBody>
      </p:sp>
      <p:sp>
        <p:nvSpPr>
          <p:cNvPr id="5" name="Fußzeilenplatzhalter 4">
            <a:extLst>
              <a:ext uri="{FF2B5EF4-FFF2-40B4-BE49-F238E27FC236}">
                <a16:creationId xmlns:a16="http://schemas.microsoft.com/office/drawing/2014/main" id="{5FC27CB1-E0FA-4235-AFE5-FD3036497666}"/>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a:extLst>
              <a:ext uri="{FF2B5EF4-FFF2-40B4-BE49-F238E27FC236}">
                <a16:creationId xmlns:a16="http://schemas.microsoft.com/office/drawing/2014/main" id="{AFD703DA-CC27-4C8C-8260-12E7E9181235}"/>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38402A-EF11-46C3-BF3F-E0AA9F4895F0}" type="slidenum">
              <a:rPr lang="de-CH" smtClean="0"/>
              <a:t>‹Nr.›</a:t>
            </a:fld>
            <a:endParaRPr lang="de-CH"/>
          </a:p>
        </p:txBody>
      </p:sp>
      <p:sp>
        <p:nvSpPr>
          <p:cNvPr id="7" name="Datumsplatzhalter 3">
            <a:extLst>
              <a:ext uri="{FF2B5EF4-FFF2-40B4-BE49-F238E27FC236}">
                <a16:creationId xmlns:a16="http://schemas.microsoft.com/office/drawing/2014/main" id="{7B83466C-C959-47EC-A804-81B425B2048A}"/>
              </a:ext>
            </a:extLst>
          </p:cNvPr>
          <p:cNvSpPr txBox="1">
            <a:spLocks/>
          </p:cNvSpPr>
          <p:nvPr userDrawn="1"/>
        </p:nvSpPr>
        <p:spPr>
          <a:xfrm>
            <a:off x="0" y="6309324"/>
            <a:ext cx="12192000" cy="548681"/>
          </a:xfrm>
          <a:prstGeom prst="rect">
            <a:avLst/>
          </a:prstGeom>
          <a:solidFill>
            <a:srgbClr val="095BA6"/>
          </a:solidFill>
        </p:spPr>
        <p:txBody>
          <a:bodyPr vert="horz" lIns="91440" tIns="45720" rIns="91440" bIns="45720" rtlCol="0" anchor="ctr" anchorCtr="0"/>
          <a:lstStyle>
            <a:defPPr>
              <a:defRPr lang="de-D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tabLst>
                <a:tab pos="3405103" algn="l"/>
                <a:tab pos="4487750" algn="ctr"/>
              </a:tabLst>
            </a:pPr>
            <a:r>
              <a:rPr lang="de-DE" sz="1200" dirty="0"/>
              <a:t>	Grunder Ingenieure AG / OSTAG Ingenieure AG 2019</a:t>
            </a:r>
            <a:endParaRPr lang="de-CH" sz="1200" dirty="0"/>
          </a:p>
        </p:txBody>
      </p:sp>
    </p:spTree>
    <p:extLst>
      <p:ext uri="{BB962C8B-B14F-4D97-AF65-F5344CB8AC3E}">
        <p14:creationId xmlns:p14="http://schemas.microsoft.com/office/powerpoint/2010/main" val="1718883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15.jpe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emf"/></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21.jpe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25.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image" Target="../media/image27.jpe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29.jpe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8.xml"/><Relationship Id="rId5" Type="http://schemas.openxmlformats.org/officeDocument/2006/relationships/image" Target="../media/image31.png"/><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2.jpeg"/><Relationship Id="rId7" Type="http://schemas.openxmlformats.org/officeDocument/2006/relationships/image" Target="../media/image39.jpe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8.xml"/><Relationship Id="rId5" Type="http://schemas.openxmlformats.org/officeDocument/2006/relationships/image" Target="../media/image42.jpeg"/><Relationship Id="rId4" Type="http://schemas.openxmlformats.org/officeDocument/2006/relationships/image" Target="../media/image41.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43.jpeg"/></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8.xml"/><Relationship Id="rId4" Type="http://schemas.openxmlformats.org/officeDocument/2006/relationships/image" Target="../media/image4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8.xml"/><Relationship Id="rId5" Type="http://schemas.openxmlformats.org/officeDocument/2006/relationships/image" Target="../media/image53.jpeg"/><Relationship Id="rId4" Type="http://schemas.openxmlformats.org/officeDocument/2006/relationships/image" Target="../media/image52.jpe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8.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8.xml"/><Relationship Id="rId5" Type="http://schemas.openxmlformats.org/officeDocument/2006/relationships/image" Target="../media/image58.jpeg"/><Relationship Id="rId4" Type="http://schemas.openxmlformats.org/officeDocument/2006/relationships/image" Target="../media/image57.jpe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8.xml"/><Relationship Id="rId4" Type="http://schemas.openxmlformats.org/officeDocument/2006/relationships/image" Target="../media/image59.jpe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8.xml"/><Relationship Id="rId4" Type="http://schemas.openxmlformats.org/officeDocument/2006/relationships/image" Target="../media/image60.jpe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8.xml"/><Relationship Id="rId4" Type="http://schemas.openxmlformats.org/officeDocument/2006/relationships/image" Target="../media/image61.jpe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8.xml"/><Relationship Id="rId4" Type="http://schemas.openxmlformats.org/officeDocument/2006/relationships/image" Target="../media/image61.jpeg"/></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8.xml"/><Relationship Id="rId4" Type="http://schemas.openxmlformats.org/officeDocument/2006/relationships/image" Target="../media/image61.jpeg"/></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8.xml"/><Relationship Id="rId4" Type="http://schemas.openxmlformats.org/officeDocument/2006/relationships/image" Target="../media/image60.jpeg"/></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8.xml"/><Relationship Id="rId4" Type="http://schemas.openxmlformats.org/officeDocument/2006/relationships/image" Target="../media/image6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8.jp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2.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cid:image001.jpg@01D9671D.24490CE0" TargetMode="Externa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descr="Ein Bild, das Gebäude, draußen, Straße, Haus enthält.&#10;&#10;Automatisch generierte Beschreibung">
            <a:extLst>
              <a:ext uri="{FF2B5EF4-FFF2-40B4-BE49-F238E27FC236}">
                <a16:creationId xmlns:a16="http://schemas.microsoft.com/office/drawing/2014/main" id="{E6A0CD41-9AFA-8715-12C0-F7EB11AD384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6225" y="0"/>
            <a:ext cx="12192000" cy="6858000"/>
          </a:xfrm>
          <a:prstGeom prst="rect">
            <a:avLst/>
          </a:prstGeom>
        </p:spPr>
      </p:pic>
      <p:sp>
        <p:nvSpPr>
          <p:cNvPr id="5" name="Rechteck 4">
            <a:extLst>
              <a:ext uri="{FF2B5EF4-FFF2-40B4-BE49-F238E27FC236}">
                <a16:creationId xmlns:a16="http://schemas.microsoft.com/office/drawing/2014/main" id="{5A079719-0816-4AB0-93D6-3E04CF3CE746}"/>
              </a:ext>
            </a:extLst>
          </p:cNvPr>
          <p:cNvSpPr/>
          <p:nvPr/>
        </p:nvSpPr>
        <p:spPr>
          <a:xfrm>
            <a:off x="1" y="6319807"/>
            <a:ext cx="12192000" cy="538193"/>
          </a:xfrm>
          <a:prstGeom prst="rect">
            <a:avLst/>
          </a:prstGeom>
          <a:solidFill>
            <a:srgbClr val="0087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0" name="Text Box 8">
            <a:extLst>
              <a:ext uri="{FF2B5EF4-FFF2-40B4-BE49-F238E27FC236}">
                <a16:creationId xmlns:a16="http://schemas.microsoft.com/office/drawing/2014/main" id="{06B0636C-A954-40A9-B576-FBADCEA3A6D0}"/>
              </a:ext>
            </a:extLst>
          </p:cNvPr>
          <p:cNvSpPr txBox="1">
            <a:spLocks noChangeArrowheads="1"/>
          </p:cNvSpPr>
          <p:nvPr/>
        </p:nvSpPr>
        <p:spPr bwMode="auto">
          <a:xfrm>
            <a:off x="700186" y="261334"/>
            <a:ext cx="487997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50000"/>
              </a:spcBef>
              <a:buFontTx/>
              <a:buNone/>
            </a:pPr>
            <a:r>
              <a:rPr lang="de-CH" altLang="de-DE" sz="3000" b="1" dirty="0">
                <a:solidFill>
                  <a:schemeClr val="bg1"/>
                </a:solidFill>
                <a:latin typeface="Arial" panose="020B0604020202020204" pitchFamily="34" charset="0"/>
                <a:ea typeface="Verdana" panose="020B0604030504040204" pitchFamily="34" charset="0"/>
                <a:cs typeface="Arial" panose="020B0604020202020204" pitchFamily="34" charset="0"/>
              </a:rPr>
              <a:t>Gemeinde Lützelflüh</a:t>
            </a:r>
          </a:p>
          <a:p>
            <a:pPr eaLnBrk="1" hangingPunct="1">
              <a:lnSpc>
                <a:spcPct val="100000"/>
              </a:lnSpc>
              <a:spcBef>
                <a:spcPct val="50000"/>
              </a:spcBef>
              <a:buFontTx/>
              <a:buNone/>
            </a:pPr>
            <a:endParaRPr lang="de-CH" altLang="de-DE" sz="2800" b="1" dirty="0">
              <a:solidFill>
                <a:srgbClr val="00877B"/>
              </a:solidFill>
              <a:latin typeface="Arial Unicode MS" panose="020B0604020202020204" pitchFamily="34" charset="-128"/>
            </a:endParaRPr>
          </a:p>
        </p:txBody>
      </p:sp>
      <p:pic>
        <p:nvPicPr>
          <p:cNvPr id="16" name="Grafik 15">
            <a:extLst>
              <a:ext uri="{FF2B5EF4-FFF2-40B4-BE49-F238E27FC236}">
                <a16:creationId xmlns:a16="http://schemas.microsoft.com/office/drawing/2014/main" id="{DB2B97E1-65C9-4B85-937D-C24502666C3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46600" y="261335"/>
            <a:ext cx="1799175" cy="881906"/>
          </a:xfrm>
          <a:prstGeom prst="rect">
            <a:avLst/>
          </a:prstGeom>
        </p:spPr>
      </p:pic>
      <p:sp>
        <p:nvSpPr>
          <p:cNvPr id="6" name="Titel 1">
            <a:extLst>
              <a:ext uri="{FF2B5EF4-FFF2-40B4-BE49-F238E27FC236}">
                <a16:creationId xmlns:a16="http://schemas.microsoft.com/office/drawing/2014/main" id="{C8B84825-A556-4005-A71D-FC533054B69A}"/>
              </a:ext>
            </a:extLst>
          </p:cNvPr>
          <p:cNvSpPr>
            <a:spLocks noGrp="1"/>
          </p:cNvSpPr>
          <p:nvPr>
            <p:ph type="title"/>
          </p:nvPr>
        </p:nvSpPr>
        <p:spPr>
          <a:xfrm>
            <a:off x="700186" y="976471"/>
            <a:ext cx="10935024" cy="3735488"/>
          </a:xfrm>
        </p:spPr>
        <p:txBody>
          <a:bodyPr>
            <a:normAutofit/>
          </a:bodyPr>
          <a:lstStyle/>
          <a:p>
            <a:r>
              <a:rPr lang="de-CH" sz="3300" dirty="0">
                <a:solidFill>
                  <a:schemeClr val="bg1"/>
                </a:solidFill>
                <a:latin typeface="Arial" panose="020B0604020202020204" pitchFamily="34" charset="0"/>
                <a:ea typeface="Verdana" panose="020B0604030504040204" pitchFamily="34" charset="0"/>
                <a:cs typeface="Arial" panose="020B0604020202020204" pitchFamily="34" charset="0"/>
              </a:rPr>
              <a:t>Zustandsaufnahme privater Abwasseranlagen (</a:t>
            </a:r>
            <a:r>
              <a:rPr lang="de-CH" sz="3300" dirty="0" err="1">
                <a:solidFill>
                  <a:schemeClr val="bg1"/>
                </a:solidFill>
                <a:latin typeface="Arial" panose="020B0604020202020204" pitchFamily="34" charset="0"/>
                <a:ea typeface="Verdana" panose="020B0604030504040204" pitchFamily="34" charset="0"/>
                <a:cs typeface="Arial" panose="020B0604020202020204" pitchFamily="34" charset="0"/>
              </a:rPr>
              <a:t>ZpA</a:t>
            </a:r>
            <a:r>
              <a:rPr lang="de-CH" sz="3300" dirty="0">
                <a:solidFill>
                  <a:schemeClr val="bg1"/>
                </a:solidFill>
                <a:latin typeface="Arial" panose="020B0604020202020204" pitchFamily="34" charset="0"/>
                <a:ea typeface="Verdana" panose="020B0604030504040204" pitchFamily="34" charset="0"/>
                <a:cs typeface="Arial" panose="020B0604020202020204" pitchFamily="34" charset="0"/>
              </a:rPr>
              <a:t>)</a:t>
            </a:r>
            <a:br>
              <a:rPr lang="de-CH" sz="3300" dirty="0">
                <a:solidFill>
                  <a:schemeClr val="bg1"/>
                </a:solidFill>
                <a:latin typeface="Arial" panose="020B0604020202020204" pitchFamily="34" charset="0"/>
                <a:ea typeface="Verdana" panose="020B0604030504040204" pitchFamily="34" charset="0"/>
                <a:cs typeface="Arial" panose="020B0604020202020204" pitchFamily="34" charset="0"/>
              </a:rPr>
            </a:br>
            <a:br>
              <a:rPr lang="de-CH" sz="3300" dirty="0">
                <a:solidFill>
                  <a:schemeClr val="bg1"/>
                </a:solidFill>
                <a:latin typeface="Arial" panose="020B0604020202020204" pitchFamily="34" charset="0"/>
                <a:ea typeface="Verdana" panose="020B0604030504040204" pitchFamily="34" charset="0"/>
                <a:cs typeface="Arial" panose="020B0604020202020204" pitchFamily="34" charset="0"/>
              </a:rPr>
            </a:br>
            <a:br>
              <a:rPr lang="de-CH" sz="3300" dirty="0">
                <a:solidFill>
                  <a:schemeClr val="bg1"/>
                </a:solidFill>
                <a:latin typeface="Arial" panose="020B0604020202020204" pitchFamily="34" charset="0"/>
                <a:ea typeface="Verdana" panose="020B0604030504040204" pitchFamily="34" charset="0"/>
                <a:cs typeface="Arial" panose="020B0604020202020204" pitchFamily="34" charset="0"/>
              </a:rPr>
            </a:br>
            <a:br>
              <a:rPr lang="de-CH" sz="3300" dirty="0">
                <a:solidFill>
                  <a:schemeClr val="bg1"/>
                </a:solidFill>
                <a:latin typeface="Arial" panose="020B0604020202020204" pitchFamily="34" charset="0"/>
                <a:ea typeface="Verdana" panose="020B0604030504040204" pitchFamily="34" charset="0"/>
                <a:cs typeface="Arial" panose="020B0604020202020204" pitchFamily="34" charset="0"/>
              </a:rPr>
            </a:br>
            <a:r>
              <a:rPr lang="de-CH" sz="3300" dirty="0">
                <a:solidFill>
                  <a:schemeClr val="bg1"/>
                </a:solidFill>
                <a:latin typeface="Arial" panose="020B0604020202020204" pitchFamily="34" charset="0"/>
                <a:ea typeface="Verdana" panose="020B0604030504040204" pitchFamily="34" charset="0"/>
                <a:cs typeface="Arial" panose="020B0604020202020204" pitchFamily="34" charset="0"/>
              </a:rPr>
              <a:t>Zone 1.2 + </a:t>
            </a:r>
            <a:r>
              <a:rPr lang="de-CH" sz="3300" dirty="0" err="1">
                <a:solidFill>
                  <a:schemeClr val="bg1"/>
                </a:solidFill>
                <a:latin typeface="Arial" panose="020B0604020202020204" pitchFamily="34" charset="0"/>
                <a:ea typeface="Verdana" panose="020B0604030504040204" pitchFamily="34" charset="0"/>
                <a:cs typeface="Arial" panose="020B0604020202020204" pitchFamily="34" charset="0"/>
              </a:rPr>
              <a:t>Schwandenstrasse</a:t>
            </a:r>
            <a:r>
              <a:rPr lang="de-CH" sz="3300" dirty="0">
                <a:solidFill>
                  <a:schemeClr val="bg1"/>
                </a:solidFill>
                <a:latin typeface="Arial" panose="020B0604020202020204" pitchFamily="34" charset="0"/>
                <a:ea typeface="Verdana" panose="020B0604030504040204" pitchFamily="34" charset="0"/>
                <a:cs typeface="Arial" panose="020B0604020202020204" pitchFamily="34" charset="0"/>
              </a:rPr>
              <a:t> 150-162</a:t>
            </a:r>
            <a:br>
              <a:rPr lang="de-CH" sz="3300" dirty="0">
                <a:solidFill>
                  <a:schemeClr val="bg1"/>
                </a:solidFill>
                <a:latin typeface="Arial" panose="020B0604020202020204" pitchFamily="34" charset="0"/>
                <a:ea typeface="Verdana" panose="020B0604030504040204" pitchFamily="34" charset="0"/>
                <a:cs typeface="Arial" panose="020B0604020202020204" pitchFamily="34" charset="0"/>
              </a:rPr>
            </a:br>
            <a:br>
              <a:rPr lang="de-CH" sz="3300" dirty="0">
                <a:solidFill>
                  <a:schemeClr val="bg1"/>
                </a:solidFill>
                <a:latin typeface="Arial" panose="020B0604020202020204" pitchFamily="34" charset="0"/>
                <a:ea typeface="Verdana" panose="020B0604030504040204" pitchFamily="34" charset="0"/>
                <a:cs typeface="Arial" panose="020B0604020202020204" pitchFamily="34" charset="0"/>
              </a:rPr>
            </a:br>
            <a:endParaRPr lang="de-CH" sz="3300"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2255649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5A079719-0816-4AB0-93D6-3E04CF3CE746}"/>
              </a:ext>
            </a:extLst>
          </p:cNvPr>
          <p:cNvSpPr/>
          <p:nvPr/>
        </p:nvSpPr>
        <p:spPr>
          <a:xfrm>
            <a:off x="1" y="6319807"/>
            <a:ext cx="12192000" cy="538193"/>
          </a:xfrm>
          <a:prstGeom prst="rect">
            <a:avLst/>
          </a:prstGeom>
          <a:solidFill>
            <a:srgbClr val="0087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dirty="0" err="1"/>
              <a:t>ZpA</a:t>
            </a:r>
            <a:r>
              <a:rPr lang="de-CH" dirty="0"/>
              <a:t> Informationsanlass Lützelflüh, 02.05.2024</a:t>
            </a:r>
          </a:p>
        </p:txBody>
      </p:sp>
      <p:pic>
        <p:nvPicPr>
          <p:cNvPr id="24" name="Grafik 23">
            <a:extLst>
              <a:ext uri="{FF2B5EF4-FFF2-40B4-BE49-F238E27FC236}">
                <a16:creationId xmlns:a16="http://schemas.microsoft.com/office/drawing/2014/main" id="{BADEE87A-9C21-489A-B149-B456CD73C5F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46600" y="261335"/>
            <a:ext cx="1799175" cy="881906"/>
          </a:xfrm>
          <a:prstGeom prst="rect">
            <a:avLst/>
          </a:prstGeom>
        </p:spPr>
      </p:pic>
      <p:sp>
        <p:nvSpPr>
          <p:cNvPr id="25" name="Text Box 8">
            <a:extLst>
              <a:ext uri="{FF2B5EF4-FFF2-40B4-BE49-F238E27FC236}">
                <a16:creationId xmlns:a16="http://schemas.microsoft.com/office/drawing/2014/main" id="{13E0849C-C6D9-4D9E-9AF3-34B5F4268F84}"/>
              </a:ext>
            </a:extLst>
          </p:cNvPr>
          <p:cNvSpPr txBox="1">
            <a:spLocks noChangeArrowheads="1"/>
          </p:cNvSpPr>
          <p:nvPr/>
        </p:nvSpPr>
        <p:spPr bwMode="auto">
          <a:xfrm>
            <a:off x="700186" y="261334"/>
            <a:ext cx="905341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50000"/>
              </a:spcBef>
              <a:buFontTx/>
              <a:buNone/>
            </a:pPr>
            <a:r>
              <a:rPr lang="de-CH" altLang="de-DE" sz="3000" b="1" dirty="0">
                <a:solidFill>
                  <a:srgbClr val="00877B"/>
                </a:solidFill>
                <a:latin typeface="Arial" panose="020B0604020202020204" pitchFamily="34" charset="0"/>
                <a:ea typeface="Verdana" panose="020B0604030504040204" pitchFamily="34" charset="0"/>
                <a:cs typeface="Arial" panose="020B0604020202020204" pitchFamily="34" charset="0"/>
              </a:rPr>
              <a:t>2. a) Vorgehen → Aufnahmen</a:t>
            </a:r>
            <a:endParaRPr lang="de-CH" altLang="de-DE" sz="2800" b="1" dirty="0">
              <a:solidFill>
                <a:srgbClr val="5F5F5F"/>
              </a:solidFill>
              <a:latin typeface="Arial Unicode MS" panose="020B0604020202020204" pitchFamily="34" charset="-128"/>
            </a:endParaRPr>
          </a:p>
        </p:txBody>
      </p:sp>
      <p:sp>
        <p:nvSpPr>
          <p:cNvPr id="2" name="Inhaltsplatzhalter 2">
            <a:extLst>
              <a:ext uri="{FF2B5EF4-FFF2-40B4-BE49-F238E27FC236}">
                <a16:creationId xmlns:a16="http://schemas.microsoft.com/office/drawing/2014/main" id="{E9B72EEA-D215-6D7F-EBAB-0A15BA7894FE}"/>
              </a:ext>
            </a:extLst>
          </p:cNvPr>
          <p:cNvSpPr txBox="1">
            <a:spLocks/>
          </p:cNvSpPr>
          <p:nvPr/>
        </p:nvSpPr>
        <p:spPr>
          <a:xfrm>
            <a:off x="700186" y="1143241"/>
            <a:ext cx="4962525" cy="724737"/>
          </a:xfrm>
          <a:prstGeom prst="rect">
            <a:avLst/>
          </a:prstGeom>
        </p:spPr>
        <p:txBody>
          <a:bodyPr vert="horz" lIns="91440" tIns="45720" rIns="91440" bIns="45720" rtlCol="0">
            <a:normAutofit fontScale="925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de-CH" sz="2500" dirty="0">
                <a:solidFill>
                  <a:schemeClr val="tx1">
                    <a:lumMod val="65000"/>
                    <a:lumOff val="35000"/>
                  </a:schemeClr>
                </a:solidFill>
                <a:latin typeface="Arial" panose="020B0604020202020204" pitchFamily="34" charset="0"/>
                <a:cs typeface="Arial" panose="020B0604020202020204" pitchFamily="34" charset="0"/>
              </a:rPr>
              <a:t>Versickerungsanlage </a:t>
            </a:r>
          </a:p>
          <a:p>
            <a:pPr marL="0" indent="0">
              <a:buFont typeface="Arial" panose="020B0604020202020204" pitchFamily="34" charset="0"/>
              <a:buNone/>
            </a:pPr>
            <a:r>
              <a:rPr lang="de-CH" sz="2500" dirty="0">
                <a:solidFill>
                  <a:schemeClr val="tx1">
                    <a:lumMod val="65000"/>
                    <a:lumOff val="35000"/>
                  </a:schemeClr>
                </a:solidFill>
                <a:latin typeface="Arial" panose="020B0604020202020204" pitchFamily="34" charset="0"/>
                <a:cs typeface="Arial" panose="020B0604020202020204" pitchFamily="34" charset="0"/>
              </a:rPr>
              <a:t>(z.B. Versickerungsschacht)</a:t>
            </a:r>
          </a:p>
          <a:p>
            <a:endParaRPr lang="de-CH" i="1" dirty="0"/>
          </a:p>
          <a:p>
            <a:pPr marL="0" indent="0">
              <a:buFont typeface="Arial" panose="020B0604020202020204" pitchFamily="34" charset="0"/>
              <a:buNone/>
            </a:pPr>
            <a:endParaRPr lang="de-LI" dirty="0"/>
          </a:p>
        </p:txBody>
      </p:sp>
      <p:pic>
        <p:nvPicPr>
          <p:cNvPr id="4" name="Grafik 3" descr="Ein Bild, das Gelände enthält.&#10;&#10;Automatisch generierte Beschreibung">
            <a:extLst>
              <a:ext uri="{FF2B5EF4-FFF2-40B4-BE49-F238E27FC236}">
                <a16:creationId xmlns:a16="http://schemas.microsoft.com/office/drawing/2014/main" id="{2B0FF732-387F-8658-24B8-C22CAE67F78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25026" y="2414494"/>
            <a:ext cx="6101254" cy="3128350"/>
          </a:xfrm>
          <a:prstGeom prst="rect">
            <a:avLst/>
          </a:prstGeom>
        </p:spPr>
      </p:pic>
      <p:pic>
        <p:nvPicPr>
          <p:cNvPr id="6" name="Grafik 5" descr="Ein Bild, das Donut, Halb, Essen enthält.&#10;&#10;Automatisch generierte Beschreibung">
            <a:extLst>
              <a:ext uri="{FF2B5EF4-FFF2-40B4-BE49-F238E27FC236}">
                <a16:creationId xmlns:a16="http://schemas.microsoft.com/office/drawing/2014/main" id="{F8C61683-3D81-E9BE-B934-B8C0EB73D5C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73208" y="2226590"/>
            <a:ext cx="4421672" cy="3316254"/>
          </a:xfrm>
          <a:prstGeom prst="rect">
            <a:avLst/>
          </a:prstGeom>
        </p:spPr>
      </p:pic>
      <p:sp>
        <p:nvSpPr>
          <p:cNvPr id="3" name="Text Box 6">
            <a:extLst>
              <a:ext uri="{FF2B5EF4-FFF2-40B4-BE49-F238E27FC236}">
                <a16:creationId xmlns:a16="http://schemas.microsoft.com/office/drawing/2014/main" id="{19B6586D-23EE-3D0F-E4C1-F44DDDAE43D7}"/>
              </a:ext>
            </a:extLst>
          </p:cNvPr>
          <p:cNvSpPr txBox="1">
            <a:spLocks noChangeArrowheads="1"/>
          </p:cNvSpPr>
          <p:nvPr/>
        </p:nvSpPr>
        <p:spPr bwMode="auto">
          <a:xfrm>
            <a:off x="4677223" y="796992"/>
            <a:ext cx="3907306"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de-CH" altLang="de-DE" sz="2200" dirty="0">
                <a:solidFill>
                  <a:schemeClr val="accent6">
                    <a:lumMod val="50000"/>
                  </a:schemeClr>
                </a:solidFill>
                <a:latin typeface="Arial" panose="020B0604020202020204" pitchFamily="34" charset="0"/>
                <a:ea typeface="Verdana" panose="020B0604030504040204" pitchFamily="34" charset="0"/>
                <a:cs typeface="Arial" panose="020B0604020202020204" pitchFamily="34" charset="0"/>
              </a:rPr>
              <a:t>Was wurde untersucht?</a:t>
            </a:r>
          </a:p>
          <a:p>
            <a:pPr>
              <a:spcBef>
                <a:spcPct val="50000"/>
              </a:spcBef>
            </a:pPr>
            <a:endParaRPr lang="de-CH" altLang="de-DE" sz="1400" b="1" dirty="0"/>
          </a:p>
        </p:txBody>
      </p:sp>
    </p:spTree>
    <p:extLst>
      <p:ext uri="{BB962C8B-B14F-4D97-AF65-F5344CB8AC3E}">
        <p14:creationId xmlns:p14="http://schemas.microsoft.com/office/powerpoint/2010/main" val="9128549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5A079719-0816-4AB0-93D6-3E04CF3CE746}"/>
              </a:ext>
            </a:extLst>
          </p:cNvPr>
          <p:cNvSpPr/>
          <p:nvPr/>
        </p:nvSpPr>
        <p:spPr>
          <a:xfrm>
            <a:off x="1" y="6319807"/>
            <a:ext cx="12192000" cy="538193"/>
          </a:xfrm>
          <a:prstGeom prst="rect">
            <a:avLst/>
          </a:prstGeom>
          <a:solidFill>
            <a:srgbClr val="0087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dirty="0" err="1"/>
              <a:t>ZpA</a:t>
            </a:r>
            <a:r>
              <a:rPr lang="de-CH" dirty="0"/>
              <a:t> Informationsanlass Lützelflüh, 02.05.2024</a:t>
            </a:r>
          </a:p>
        </p:txBody>
      </p:sp>
      <p:pic>
        <p:nvPicPr>
          <p:cNvPr id="22" name="Grafik 21">
            <a:extLst>
              <a:ext uri="{FF2B5EF4-FFF2-40B4-BE49-F238E27FC236}">
                <a16:creationId xmlns:a16="http://schemas.microsoft.com/office/drawing/2014/main" id="{61223C10-C56E-4575-8EA2-AA3913534D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46600" y="261335"/>
            <a:ext cx="1799175" cy="881906"/>
          </a:xfrm>
          <a:prstGeom prst="rect">
            <a:avLst/>
          </a:prstGeom>
        </p:spPr>
      </p:pic>
      <p:sp>
        <p:nvSpPr>
          <p:cNvPr id="23" name="Text Box 8">
            <a:extLst>
              <a:ext uri="{FF2B5EF4-FFF2-40B4-BE49-F238E27FC236}">
                <a16:creationId xmlns:a16="http://schemas.microsoft.com/office/drawing/2014/main" id="{CC1245BE-D74D-402D-8704-2632BC18715E}"/>
              </a:ext>
            </a:extLst>
          </p:cNvPr>
          <p:cNvSpPr txBox="1">
            <a:spLocks noChangeArrowheads="1"/>
          </p:cNvSpPr>
          <p:nvPr/>
        </p:nvSpPr>
        <p:spPr bwMode="auto">
          <a:xfrm>
            <a:off x="700186" y="261334"/>
            <a:ext cx="7305239"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50000"/>
              </a:spcBef>
              <a:buFontTx/>
              <a:buNone/>
            </a:pPr>
            <a:r>
              <a:rPr lang="de-CH" altLang="de-DE" sz="3000" b="1" dirty="0">
                <a:solidFill>
                  <a:srgbClr val="00877B"/>
                </a:solidFill>
                <a:latin typeface="Arial" panose="020B0604020202020204" pitchFamily="34" charset="0"/>
                <a:ea typeface="Verdana" panose="020B0604030504040204" pitchFamily="34" charset="0"/>
                <a:cs typeface="Arial" panose="020B0604020202020204" pitchFamily="34" charset="0"/>
              </a:rPr>
              <a:t>2. b) Vorgehen →  Schadenbeurteilung</a:t>
            </a:r>
            <a:endParaRPr lang="de-CH" altLang="de-DE" sz="2800" b="1" dirty="0">
              <a:solidFill>
                <a:srgbClr val="5F5F5F"/>
              </a:solidFill>
              <a:latin typeface="Arial Unicode MS" panose="020B0604020202020204" pitchFamily="34" charset="-128"/>
            </a:endParaRPr>
          </a:p>
          <a:p>
            <a:pPr eaLnBrk="1" hangingPunct="1">
              <a:lnSpc>
                <a:spcPct val="100000"/>
              </a:lnSpc>
              <a:spcBef>
                <a:spcPct val="50000"/>
              </a:spcBef>
              <a:buFontTx/>
              <a:buNone/>
            </a:pPr>
            <a:endParaRPr lang="de-CH" altLang="de-DE" sz="2800" b="1" dirty="0">
              <a:solidFill>
                <a:srgbClr val="00877B"/>
              </a:solidFill>
              <a:latin typeface="Verdana" panose="020B0604030504040204" pitchFamily="34" charset="0"/>
              <a:ea typeface="Verdana" panose="020B0604030504040204" pitchFamily="34" charset="0"/>
            </a:endParaRPr>
          </a:p>
          <a:p>
            <a:pPr eaLnBrk="1" hangingPunct="1">
              <a:lnSpc>
                <a:spcPct val="100000"/>
              </a:lnSpc>
              <a:spcBef>
                <a:spcPct val="50000"/>
              </a:spcBef>
              <a:buFontTx/>
              <a:buNone/>
            </a:pPr>
            <a:endParaRPr lang="de-CH" altLang="de-DE" sz="2800" b="1" dirty="0">
              <a:solidFill>
                <a:srgbClr val="5F5F5F"/>
              </a:solidFill>
              <a:latin typeface="Arial Unicode MS" panose="020B0604020202020204" pitchFamily="34" charset="-128"/>
            </a:endParaRPr>
          </a:p>
        </p:txBody>
      </p:sp>
      <p:pic>
        <p:nvPicPr>
          <p:cNvPr id="8" name="Picture 10">
            <a:extLst>
              <a:ext uri="{FF2B5EF4-FFF2-40B4-BE49-F238E27FC236}">
                <a16:creationId xmlns:a16="http://schemas.microsoft.com/office/drawing/2014/main" id="{43D2AE22-6C77-4782-B32A-CBE6FE8712C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l="10332" t="3941" r="14590" b="4926"/>
          <a:stretch>
            <a:fillRect/>
          </a:stretch>
        </p:blipFill>
        <p:spPr bwMode="auto">
          <a:xfrm>
            <a:off x="845843" y="1353557"/>
            <a:ext cx="5822557" cy="4470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uppieren 1">
            <a:extLst>
              <a:ext uri="{FF2B5EF4-FFF2-40B4-BE49-F238E27FC236}">
                <a16:creationId xmlns:a16="http://schemas.microsoft.com/office/drawing/2014/main" id="{4FD1E47D-5F35-4FE4-9287-3D0E5E407E48}"/>
              </a:ext>
            </a:extLst>
          </p:cNvPr>
          <p:cNvGrpSpPr/>
          <p:nvPr/>
        </p:nvGrpSpPr>
        <p:grpSpPr>
          <a:xfrm>
            <a:off x="7667999" y="846110"/>
            <a:ext cx="2268001" cy="5263966"/>
            <a:chOff x="7667999" y="846110"/>
            <a:chExt cx="2268001" cy="5263966"/>
          </a:xfrm>
        </p:grpSpPr>
        <p:pic>
          <p:nvPicPr>
            <p:cNvPr id="9" name="Picture 11" descr="UN03">
              <a:extLst>
                <a:ext uri="{FF2B5EF4-FFF2-40B4-BE49-F238E27FC236}">
                  <a16:creationId xmlns:a16="http://schemas.microsoft.com/office/drawing/2014/main" id="{135E4C7D-D977-43ED-AC61-2989816F6C87}"/>
                </a:ext>
              </a:extLst>
            </p:cNvPr>
            <p:cNvPicPr>
              <a:picLocks noChangeAspect="1" noChangeArrowheads="1"/>
            </p:cNvPicPr>
            <p:nvPr/>
          </p:nvPicPr>
          <p:blipFill>
            <a:blip r:embed="rId5" cstate="screen">
              <a:lum contrast="30000"/>
              <a:extLst>
                <a:ext uri="{28A0092B-C50C-407E-A947-70E740481C1C}">
                  <a14:useLocalDpi xmlns:a14="http://schemas.microsoft.com/office/drawing/2010/main"/>
                </a:ext>
              </a:extLst>
            </a:blip>
            <a:srcRect/>
            <a:stretch>
              <a:fillRect/>
            </a:stretch>
          </p:blipFill>
          <p:spPr bwMode="auto">
            <a:xfrm>
              <a:off x="7668000" y="846110"/>
              <a:ext cx="2268000" cy="1688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descr="ANd9GcThrXd6njaStYdN3LaYvVelHmyxYXhZ8DZgHeDaWNy_HtX_DVrOxw">
              <a:extLst>
                <a:ext uri="{FF2B5EF4-FFF2-40B4-BE49-F238E27FC236}">
                  <a16:creationId xmlns:a16="http://schemas.microsoft.com/office/drawing/2014/main" id="{734E5BBF-BA20-4BE4-9487-1C88925A8512}"/>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667999" y="4365215"/>
              <a:ext cx="2268000" cy="1744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6" descr="ANd9GcTTk97m740QtwwUbCXYvXUF0RpcvIpxqweylcYCyLdLUrEp2L8q">
              <a:extLst>
                <a:ext uri="{FF2B5EF4-FFF2-40B4-BE49-F238E27FC236}">
                  <a16:creationId xmlns:a16="http://schemas.microsoft.com/office/drawing/2014/main" id="{1E3345A3-F623-46CE-887A-339226FBB7BB}"/>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668000" y="2608235"/>
              <a:ext cx="2268000" cy="1674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3391725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5A079719-0816-4AB0-93D6-3E04CF3CE746}"/>
              </a:ext>
            </a:extLst>
          </p:cNvPr>
          <p:cNvSpPr/>
          <p:nvPr/>
        </p:nvSpPr>
        <p:spPr>
          <a:xfrm>
            <a:off x="1" y="6319807"/>
            <a:ext cx="12192000" cy="538193"/>
          </a:xfrm>
          <a:prstGeom prst="rect">
            <a:avLst/>
          </a:prstGeom>
          <a:solidFill>
            <a:srgbClr val="0087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dirty="0" err="1"/>
              <a:t>ZpA</a:t>
            </a:r>
            <a:r>
              <a:rPr lang="de-CH" dirty="0"/>
              <a:t> Informationsanlass Lützelflüh, 02.05.2024</a:t>
            </a:r>
          </a:p>
        </p:txBody>
      </p:sp>
      <p:pic>
        <p:nvPicPr>
          <p:cNvPr id="25" name="Grafik 24">
            <a:extLst>
              <a:ext uri="{FF2B5EF4-FFF2-40B4-BE49-F238E27FC236}">
                <a16:creationId xmlns:a16="http://schemas.microsoft.com/office/drawing/2014/main" id="{D64031C0-1DEF-483E-BD4B-8BDC9F4ED9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46600" y="261335"/>
            <a:ext cx="1799175" cy="881906"/>
          </a:xfrm>
          <a:prstGeom prst="rect">
            <a:avLst/>
          </a:prstGeom>
        </p:spPr>
      </p:pic>
      <p:sp>
        <p:nvSpPr>
          <p:cNvPr id="14" name="Text Box 8">
            <a:extLst>
              <a:ext uri="{FF2B5EF4-FFF2-40B4-BE49-F238E27FC236}">
                <a16:creationId xmlns:a16="http://schemas.microsoft.com/office/drawing/2014/main" id="{370BA5A2-0F9D-4697-98F8-B01B83E0701C}"/>
              </a:ext>
            </a:extLst>
          </p:cNvPr>
          <p:cNvSpPr txBox="1">
            <a:spLocks noChangeArrowheads="1"/>
          </p:cNvSpPr>
          <p:nvPr/>
        </p:nvSpPr>
        <p:spPr bwMode="auto">
          <a:xfrm>
            <a:off x="700186" y="261334"/>
            <a:ext cx="9227585"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50000"/>
              </a:spcBef>
              <a:buFontTx/>
              <a:buNone/>
            </a:pPr>
            <a:r>
              <a:rPr lang="de-CH" altLang="de-DE" sz="3000" b="1" dirty="0">
                <a:solidFill>
                  <a:srgbClr val="00877B"/>
                </a:solidFill>
                <a:latin typeface="Arial" panose="020B0604020202020204" pitchFamily="34" charset="0"/>
                <a:ea typeface="Verdana" panose="020B0604030504040204" pitchFamily="34" charset="0"/>
                <a:cs typeface="Arial" panose="020B0604020202020204" pitchFamily="34" charset="0"/>
              </a:rPr>
              <a:t>2. b) Vorgehen → Schadenbeurteilung</a:t>
            </a:r>
            <a:endParaRPr lang="de-CH" altLang="de-DE" sz="2800" b="1" dirty="0">
              <a:solidFill>
                <a:srgbClr val="5F5F5F"/>
              </a:solidFill>
              <a:latin typeface="Arial Unicode MS" panose="020B0604020202020204" pitchFamily="34" charset="-128"/>
            </a:endParaRPr>
          </a:p>
          <a:p>
            <a:pPr eaLnBrk="1" hangingPunct="1">
              <a:lnSpc>
                <a:spcPct val="100000"/>
              </a:lnSpc>
              <a:spcBef>
                <a:spcPct val="50000"/>
              </a:spcBef>
              <a:buFontTx/>
              <a:buNone/>
            </a:pPr>
            <a:endParaRPr lang="de-CH" altLang="de-DE" sz="2800" b="1" dirty="0">
              <a:solidFill>
                <a:srgbClr val="00877B"/>
              </a:solidFill>
              <a:latin typeface="Verdana" panose="020B0604030504040204" pitchFamily="34" charset="0"/>
              <a:ea typeface="Verdana" panose="020B0604030504040204" pitchFamily="34" charset="0"/>
            </a:endParaRPr>
          </a:p>
          <a:p>
            <a:pPr eaLnBrk="1" hangingPunct="1">
              <a:lnSpc>
                <a:spcPct val="100000"/>
              </a:lnSpc>
              <a:spcBef>
                <a:spcPct val="50000"/>
              </a:spcBef>
              <a:buFontTx/>
              <a:buNone/>
            </a:pPr>
            <a:endParaRPr lang="de-CH" altLang="de-DE" sz="2800" b="1" dirty="0">
              <a:solidFill>
                <a:srgbClr val="5F5F5F"/>
              </a:solidFill>
              <a:latin typeface="Arial Unicode MS" panose="020B0604020202020204" pitchFamily="34" charset="-128"/>
            </a:endParaRPr>
          </a:p>
        </p:txBody>
      </p:sp>
      <p:sp>
        <p:nvSpPr>
          <p:cNvPr id="16" name="Text Box 13">
            <a:extLst>
              <a:ext uri="{FF2B5EF4-FFF2-40B4-BE49-F238E27FC236}">
                <a16:creationId xmlns:a16="http://schemas.microsoft.com/office/drawing/2014/main" id="{7746294F-694E-4B7D-BBC7-416ABCD38848}"/>
              </a:ext>
            </a:extLst>
          </p:cNvPr>
          <p:cNvSpPr txBox="1">
            <a:spLocks noChangeArrowheads="1"/>
          </p:cNvSpPr>
          <p:nvPr/>
        </p:nvSpPr>
        <p:spPr bwMode="auto">
          <a:xfrm>
            <a:off x="2398713" y="837263"/>
            <a:ext cx="6172200" cy="366712"/>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50000"/>
              </a:spcBef>
              <a:buFontTx/>
              <a:buNone/>
            </a:pPr>
            <a:r>
              <a:rPr lang="de-CH" altLang="de-DE" sz="1800" b="1" dirty="0">
                <a:solidFill>
                  <a:srgbClr val="008080"/>
                </a:solidFill>
                <a:latin typeface="Arial" panose="020B0604020202020204" pitchFamily="34" charset="0"/>
                <a:cs typeface="Arial" panose="020B0604020202020204" pitchFamily="34" charset="0"/>
              </a:rPr>
              <a:t>Zustand Schmutz- und Mischabwasserleitungen</a:t>
            </a:r>
          </a:p>
        </p:txBody>
      </p:sp>
      <p:sp>
        <p:nvSpPr>
          <p:cNvPr id="17" name="Text Box 32">
            <a:extLst>
              <a:ext uri="{FF2B5EF4-FFF2-40B4-BE49-F238E27FC236}">
                <a16:creationId xmlns:a16="http://schemas.microsoft.com/office/drawing/2014/main" id="{11CC62F1-1FB3-4B64-8FBD-90D1F4DD51B8}"/>
              </a:ext>
            </a:extLst>
          </p:cNvPr>
          <p:cNvSpPr txBox="1">
            <a:spLocks noChangeArrowheads="1"/>
          </p:cNvSpPr>
          <p:nvPr/>
        </p:nvSpPr>
        <p:spPr bwMode="auto">
          <a:xfrm>
            <a:off x="709613" y="5214938"/>
            <a:ext cx="6172200" cy="366712"/>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CH" altLang="de-DE" sz="1800" b="1" dirty="0">
                <a:solidFill>
                  <a:srgbClr val="008080"/>
                </a:solidFill>
                <a:latin typeface="Arial" panose="020B0604020202020204" pitchFamily="34" charset="0"/>
                <a:cs typeface="Arial" panose="020B0604020202020204" pitchFamily="34" charset="0"/>
              </a:rPr>
              <a:t>Die Folgen sind….</a:t>
            </a:r>
          </a:p>
        </p:txBody>
      </p:sp>
      <p:sp>
        <p:nvSpPr>
          <p:cNvPr id="18" name="Text Box 33">
            <a:extLst>
              <a:ext uri="{FF2B5EF4-FFF2-40B4-BE49-F238E27FC236}">
                <a16:creationId xmlns:a16="http://schemas.microsoft.com/office/drawing/2014/main" id="{510D3F27-11B2-4DC8-977A-A0EC466AED12}"/>
              </a:ext>
            </a:extLst>
          </p:cNvPr>
          <p:cNvSpPr txBox="1">
            <a:spLocks noChangeArrowheads="1"/>
          </p:cNvSpPr>
          <p:nvPr/>
        </p:nvSpPr>
        <p:spPr bwMode="auto">
          <a:xfrm>
            <a:off x="3150394" y="5545107"/>
            <a:ext cx="8434387" cy="33655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CH" altLang="de-DE" sz="1600" i="1" dirty="0">
                <a:solidFill>
                  <a:srgbClr val="777777"/>
                </a:solidFill>
                <a:latin typeface="Arial" panose="020B0604020202020204" pitchFamily="34" charset="0"/>
                <a:cs typeface="Arial" panose="020B0604020202020204" pitchFamily="34" charset="0"/>
              </a:rPr>
              <a:t>Eindringen von sauberem Grundwasser =&gt; </a:t>
            </a:r>
            <a:r>
              <a:rPr lang="de-CH" altLang="de-DE" sz="1600" i="1" dirty="0">
                <a:solidFill>
                  <a:srgbClr val="FF0000"/>
                </a:solidFill>
                <a:latin typeface="Arial" panose="020B0604020202020204" pitchFamily="34" charset="0"/>
                <a:cs typeface="Arial" panose="020B0604020202020204" pitchFamily="34" charset="0"/>
              </a:rPr>
              <a:t>Belastung ARA</a:t>
            </a:r>
          </a:p>
        </p:txBody>
      </p:sp>
      <p:sp>
        <p:nvSpPr>
          <p:cNvPr id="19" name="Text Box 34">
            <a:extLst>
              <a:ext uri="{FF2B5EF4-FFF2-40B4-BE49-F238E27FC236}">
                <a16:creationId xmlns:a16="http://schemas.microsoft.com/office/drawing/2014/main" id="{E95E0F1C-C10F-453A-9FD6-82213AA1A1F4}"/>
              </a:ext>
            </a:extLst>
          </p:cNvPr>
          <p:cNvSpPr txBox="1">
            <a:spLocks noChangeArrowheads="1"/>
          </p:cNvSpPr>
          <p:nvPr/>
        </p:nvSpPr>
        <p:spPr bwMode="auto">
          <a:xfrm>
            <a:off x="3150394" y="5881657"/>
            <a:ext cx="8434387" cy="33655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CH" altLang="de-DE" sz="1600" i="1" dirty="0">
                <a:solidFill>
                  <a:srgbClr val="777777"/>
                </a:solidFill>
                <a:latin typeface="Arial" panose="020B0604020202020204" pitchFamily="34" charset="0"/>
                <a:cs typeface="Arial" panose="020B0604020202020204" pitchFamily="34" charset="0"/>
              </a:rPr>
              <a:t>Rückstau von Abwasser  =&gt; </a:t>
            </a:r>
            <a:r>
              <a:rPr lang="de-CH" altLang="de-DE" sz="1600" i="1" dirty="0">
                <a:solidFill>
                  <a:srgbClr val="FF0000"/>
                </a:solidFill>
                <a:latin typeface="Arial" panose="020B0604020202020204" pitchFamily="34" charset="0"/>
                <a:cs typeface="Arial" panose="020B0604020202020204" pitchFamily="34" charset="0"/>
              </a:rPr>
              <a:t>Überfluten des Kellers, Bauschäden</a:t>
            </a:r>
          </a:p>
        </p:txBody>
      </p:sp>
      <p:sp>
        <p:nvSpPr>
          <p:cNvPr id="20" name="Text Box 18">
            <a:extLst>
              <a:ext uri="{FF2B5EF4-FFF2-40B4-BE49-F238E27FC236}">
                <a16:creationId xmlns:a16="http://schemas.microsoft.com/office/drawing/2014/main" id="{C92BC223-16C5-4AAD-97A8-8D9346EF9FF8}"/>
              </a:ext>
            </a:extLst>
          </p:cNvPr>
          <p:cNvSpPr txBox="1">
            <a:spLocks noChangeArrowheads="1"/>
          </p:cNvSpPr>
          <p:nvPr/>
        </p:nvSpPr>
        <p:spPr bwMode="auto">
          <a:xfrm>
            <a:off x="3150394" y="5246657"/>
            <a:ext cx="8434387" cy="33655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CH" altLang="de-DE" sz="1600" i="1" dirty="0">
                <a:solidFill>
                  <a:srgbClr val="777777"/>
                </a:solidFill>
                <a:latin typeface="Arial" panose="020B0604020202020204" pitchFamily="34" charset="0"/>
                <a:cs typeface="Arial" panose="020B0604020202020204" pitchFamily="34" charset="0"/>
              </a:rPr>
              <a:t>Ausfliessen von verschmutztem Abwasser=&gt; </a:t>
            </a:r>
            <a:r>
              <a:rPr lang="de-CH" altLang="de-DE" sz="1600" i="1" dirty="0">
                <a:solidFill>
                  <a:srgbClr val="FF0000"/>
                </a:solidFill>
                <a:latin typeface="Arial" panose="020B0604020202020204" pitchFamily="34" charset="0"/>
                <a:cs typeface="Arial" panose="020B0604020202020204" pitchFamily="34" charset="0"/>
              </a:rPr>
              <a:t>Grundwasserverschmutzung </a:t>
            </a:r>
          </a:p>
        </p:txBody>
      </p:sp>
      <p:sp>
        <p:nvSpPr>
          <p:cNvPr id="22" name="Text Box 36">
            <a:extLst>
              <a:ext uri="{FF2B5EF4-FFF2-40B4-BE49-F238E27FC236}">
                <a16:creationId xmlns:a16="http://schemas.microsoft.com/office/drawing/2014/main" id="{C0FA71E1-8273-4072-B1DE-B91C16D1F1C7}"/>
              </a:ext>
            </a:extLst>
          </p:cNvPr>
          <p:cNvSpPr txBox="1">
            <a:spLocks noChangeArrowheads="1"/>
          </p:cNvSpPr>
          <p:nvPr/>
        </p:nvSpPr>
        <p:spPr bwMode="auto">
          <a:xfrm>
            <a:off x="276225" y="862636"/>
            <a:ext cx="2644872" cy="369332"/>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CH" altLang="de-DE" sz="1800" b="1" dirty="0">
                <a:solidFill>
                  <a:srgbClr val="008080"/>
                </a:solidFill>
                <a:latin typeface="Arial" panose="020B0604020202020204" pitchFamily="34" charset="0"/>
                <a:cs typeface="Arial" panose="020B0604020202020204" pitchFamily="34" charset="0"/>
              </a:rPr>
              <a:t>Ein paar Beispiele….</a:t>
            </a:r>
          </a:p>
        </p:txBody>
      </p:sp>
      <p:pic>
        <p:nvPicPr>
          <p:cNvPr id="23" name="Picture 37" descr="UN04">
            <a:extLst>
              <a:ext uri="{FF2B5EF4-FFF2-40B4-BE49-F238E27FC236}">
                <a16:creationId xmlns:a16="http://schemas.microsoft.com/office/drawing/2014/main" id="{145C4FC3-3BC8-4FEC-AA3C-B67C83BF8104}"/>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76224" y="1248446"/>
            <a:ext cx="5266159" cy="3949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Grafik 39">
            <a:extLst>
              <a:ext uri="{FF2B5EF4-FFF2-40B4-BE49-F238E27FC236}">
                <a16:creationId xmlns:a16="http://schemas.microsoft.com/office/drawing/2014/main" id="{0671FCAE-D55D-4CC1-9256-5E18BEAECCF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33980" y="1262268"/>
            <a:ext cx="3867219" cy="3867219"/>
          </a:xfrm>
          <a:prstGeom prst="rect">
            <a:avLst/>
          </a:prstGeom>
        </p:spPr>
      </p:pic>
    </p:spTree>
    <p:extLst>
      <p:ext uri="{BB962C8B-B14F-4D97-AF65-F5344CB8AC3E}">
        <p14:creationId xmlns:p14="http://schemas.microsoft.com/office/powerpoint/2010/main" val="776919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5A079719-0816-4AB0-93D6-3E04CF3CE746}"/>
              </a:ext>
            </a:extLst>
          </p:cNvPr>
          <p:cNvSpPr/>
          <p:nvPr/>
        </p:nvSpPr>
        <p:spPr>
          <a:xfrm>
            <a:off x="1" y="6319807"/>
            <a:ext cx="12192000" cy="538193"/>
          </a:xfrm>
          <a:prstGeom prst="rect">
            <a:avLst/>
          </a:prstGeom>
          <a:solidFill>
            <a:srgbClr val="0087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dirty="0" err="1"/>
              <a:t>ZpA</a:t>
            </a:r>
            <a:r>
              <a:rPr lang="de-CH" dirty="0"/>
              <a:t> Informationsanlass Lützelflüh, 02.05.2024</a:t>
            </a:r>
          </a:p>
        </p:txBody>
      </p:sp>
      <p:pic>
        <p:nvPicPr>
          <p:cNvPr id="25" name="Grafik 24">
            <a:extLst>
              <a:ext uri="{FF2B5EF4-FFF2-40B4-BE49-F238E27FC236}">
                <a16:creationId xmlns:a16="http://schemas.microsoft.com/office/drawing/2014/main" id="{D64031C0-1DEF-483E-BD4B-8BDC9F4ED9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46600" y="261335"/>
            <a:ext cx="1799175" cy="881906"/>
          </a:xfrm>
          <a:prstGeom prst="rect">
            <a:avLst/>
          </a:prstGeom>
        </p:spPr>
      </p:pic>
      <p:sp>
        <p:nvSpPr>
          <p:cNvPr id="14" name="Text Box 8">
            <a:extLst>
              <a:ext uri="{FF2B5EF4-FFF2-40B4-BE49-F238E27FC236}">
                <a16:creationId xmlns:a16="http://schemas.microsoft.com/office/drawing/2014/main" id="{370BA5A2-0F9D-4697-98F8-B01B83E0701C}"/>
              </a:ext>
            </a:extLst>
          </p:cNvPr>
          <p:cNvSpPr txBox="1">
            <a:spLocks noChangeArrowheads="1"/>
          </p:cNvSpPr>
          <p:nvPr/>
        </p:nvSpPr>
        <p:spPr bwMode="auto">
          <a:xfrm>
            <a:off x="700186" y="261334"/>
            <a:ext cx="9227585"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50000"/>
              </a:spcBef>
              <a:buFontTx/>
              <a:buNone/>
            </a:pPr>
            <a:r>
              <a:rPr lang="de-CH" altLang="de-DE" sz="3000" b="1" dirty="0">
                <a:solidFill>
                  <a:srgbClr val="00877B"/>
                </a:solidFill>
                <a:latin typeface="Arial" panose="020B0604020202020204" pitchFamily="34" charset="0"/>
                <a:ea typeface="Verdana" panose="020B0604030504040204" pitchFamily="34" charset="0"/>
                <a:cs typeface="Arial" panose="020B0604020202020204" pitchFamily="34" charset="0"/>
              </a:rPr>
              <a:t>2. b) Vorgehen → Schadenbeurteilung</a:t>
            </a:r>
            <a:endParaRPr lang="de-CH" altLang="de-DE" sz="2800" b="1" dirty="0">
              <a:solidFill>
                <a:srgbClr val="5F5F5F"/>
              </a:solidFill>
              <a:latin typeface="Arial Unicode MS" panose="020B0604020202020204" pitchFamily="34" charset="-128"/>
            </a:endParaRPr>
          </a:p>
          <a:p>
            <a:pPr eaLnBrk="1" hangingPunct="1">
              <a:lnSpc>
                <a:spcPct val="100000"/>
              </a:lnSpc>
              <a:spcBef>
                <a:spcPct val="50000"/>
              </a:spcBef>
              <a:buFontTx/>
              <a:buNone/>
            </a:pPr>
            <a:endParaRPr lang="de-CH" altLang="de-DE" sz="2800" b="1" dirty="0">
              <a:solidFill>
                <a:srgbClr val="00877B"/>
              </a:solidFill>
              <a:latin typeface="Verdana" panose="020B0604030504040204" pitchFamily="34" charset="0"/>
              <a:ea typeface="Verdana" panose="020B0604030504040204" pitchFamily="34" charset="0"/>
            </a:endParaRPr>
          </a:p>
          <a:p>
            <a:pPr eaLnBrk="1" hangingPunct="1">
              <a:lnSpc>
                <a:spcPct val="100000"/>
              </a:lnSpc>
              <a:spcBef>
                <a:spcPct val="50000"/>
              </a:spcBef>
              <a:buFontTx/>
              <a:buNone/>
            </a:pPr>
            <a:endParaRPr lang="de-CH" altLang="de-DE" sz="2800" b="1" dirty="0">
              <a:solidFill>
                <a:srgbClr val="5F5F5F"/>
              </a:solidFill>
              <a:latin typeface="Arial Unicode MS" panose="020B0604020202020204" pitchFamily="34" charset="-128"/>
            </a:endParaRPr>
          </a:p>
        </p:txBody>
      </p:sp>
      <p:sp>
        <p:nvSpPr>
          <p:cNvPr id="16" name="Text Box 13">
            <a:extLst>
              <a:ext uri="{FF2B5EF4-FFF2-40B4-BE49-F238E27FC236}">
                <a16:creationId xmlns:a16="http://schemas.microsoft.com/office/drawing/2014/main" id="{7746294F-694E-4B7D-BBC7-416ABCD38848}"/>
              </a:ext>
            </a:extLst>
          </p:cNvPr>
          <p:cNvSpPr txBox="1">
            <a:spLocks noChangeArrowheads="1"/>
          </p:cNvSpPr>
          <p:nvPr/>
        </p:nvSpPr>
        <p:spPr bwMode="auto">
          <a:xfrm>
            <a:off x="2398713" y="855924"/>
            <a:ext cx="6172200" cy="366712"/>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50000"/>
              </a:spcBef>
              <a:buFontTx/>
              <a:buNone/>
            </a:pPr>
            <a:r>
              <a:rPr lang="de-CH" altLang="de-DE" sz="1800" b="1" dirty="0">
                <a:solidFill>
                  <a:srgbClr val="008080"/>
                </a:solidFill>
                <a:latin typeface="Arial" panose="020B0604020202020204" pitchFamily="34" charset="0"/>
                <a:cs typeface="Arial" panose="020B0604020202020204" pitchFamily="34" charset="0"/>
              </a:rPr>
              <a:t>Zustand Schmutz- und Mischabwasserleitungen</a:t>
            </a:r>
          </a:p>
        </p:txBody>
      </p:sp>
      <p:sp>
        <p:nvSpPr>
          <p:cNvPr id="17" name="Text Box 32">
            <a:extLst>
              <a:ext uri="{FF2B5EF4-FFF2-40B4-BE49-F238E27FC236}">
                <a16:creationId xmlns:a16="http://schemas.microsoft.com/office/drawing/2014/main" id="{11CC62F1-1FB3-4B64-8FBD-90D1F4DD51B8}"/>
              </a:ext>
            </a:extLst>
          </p:cNvPr>
          <p:cNvSpPr txBox="1">
            <a:spLocks noChangeArrowheads="1"/>
          </p:cNvSpPr>
          <p:nvPr/>
        </p:nvSpPr>
        <p:spPr bwMode="auto">
          <a:xfrm>
            <a:off x="709613" y="5214938"/>
            <a:ext cx="6172200" cy="366712"/>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CH" altLang="de-DE" sz="1800" b="1" dirty="0">
                <a:solidFill>
                  <a:srgbClr val="008080"/>
                </a:solidFill>
                <a:latin typeface="Arial" panose="020B0604020202020204" pitchFamily="34" charset="0"/>
                <a:cs typeface="Arial" panose="020B0604020202020204" pitchFamily="34" charset="0"/>
              </a:rPr>
              <a:t>Die Folgen sind….</a:t>
            </a:r>
          </a:p>
        </p:txBody>
      </p:sp>
      <p:sp>
        <p:nvSpPr>
          <p:cNvPr id="18" name="Text Box 33">
            <a:extLst>
              <a:ext uri="{FF2B5EF4-FFF2-40B4-BE49-F238E27FC236}">
                <a16:creationId xmlns:a16="http://schemas.microsoft.com/office/drawing/2014/main" id="{510D3F27-11B2-4DC8-977A-A0EC466AED12}"/>
              </a:ext>
            </a:extLst>
          </p:cNvPr>
          <p:cNvSpPr txBox="1">
            <a:spLocks noChangeArrowheads="1"/>
          </p:cNvSpPr>
          <p:nvPr/>
        </p:nvSpPr>
        <p:spPr bwMode="auto">
          <a:xfrm>
            <a:off x="3150394" y="5545107"/>
            <a:ext cx="8434387" cy="33655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CH" altLang="de-DE" sz="1600" i="1" dirty="0">
                <a:solidFill>
                  <a:srgbClr val="777777"/>
                </a:solidFill>
                <a:latin typeface="Arial" panose="020B0604020202020204" pitchFamily="34" charset="0"/>
                <a:cs typeface="Arial" panose="020B0604020202020204" pitchFamily="34" charset="0"/>
              </a:rPr>
              <a:t>Eindringen von sauberem Grundwasser =&gt; </a:t>
            </a:r>
            <a:r>
              <a:rPr lang="de-CH" altLang="de-DE" sz="1600" i="1" dirty="0">
                <a:solidFill>
                  <a:srgbClr val="FF0000"/>
                </a:solidFill>
                <a:latin typeface="Arial" panose="020B0604020202020204" pitchFamily="34" charset="0"/>
                <a:cs typeface="Arial" panose="020B0604020202020204" pitchFamily="34" charset="0"/>
              </a:rPr>
              <a:t>Belastung ARA</a:t>
            </a:r>
          </a:p>
        </p:txBody>
      </p:sp>
      <p:sp>
        <p:nvSpPr>
          <p:cNvPr id="19" name="Text Box 34">
            <a:extLst>
              <a:ext uri="{FF2B5EF4-FFF2-40B4-BE49-F238E27FC236}">
                <a16:creationId xmlns:a16="http://schemas.microsoft.com/office/drawing/2014/main" id="{E95E0F1C-C10F-453A-9FD6-82213AA1A1F4}"/>
              </a:ext>
            </a:extLst>
          </p:cNvPr>
          <p:cNvSpPr txBox="1">
            <a:spLocks noChangeArrowheads="1"/>
          </p:cNvSpPr>
          <p:nvPr/>
        </p:nvSpPr>
        <p:spPr bwMode="auto">
          <a:xfrm>
            <a:off x="3150394" y="5881657"/>
            <a:ext cx="8434387" cy="33655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CH" altLang="de-DE" sz="1600" i="1" dirty="0">
                <a:solidFill>
                  <a:srgbClr val="777777"/>
                </a:solidFill>
                <a:latin typeface="Arial" panose="020B0604020202020204" pitchFamily="34" charset="0"/>
                <a:cs typeface="Arial" panose="020B0604020202020204" pitchFamily="34" charset="0"/>
              </a:rPr>
              <a:t>Rückstau von Abwasser  =&gt; </a:t>
            </a:r>
            <a:r>
              <a:rPr lang="de-CH" altLang="de-DE" sz="1600" i="1" dirty="0">
                <a:solidFill>
                  <a:srgbClr val="FF0000"/>
                </a:solidFill>
                <a:latin typeface="Arial" panose="020B0604020202020204" pitchFamily="34" charset="0"/>
                <a:cs typeface="Arial" panose="020B0604020202020204" pitchFamily="34" charset="0"/>
              </a:rPr>
              <a:t>Überfluten des Kellers, Bauschäden</a:t>
            </a:r>
          </a:p>
        </p:txBody>
      </p:sp>
      <p:sp>
        <p:nvSpPr>
          <p:cNvPr id="20" name="Text Box 18">
            <a:extLst>
              <a:ext uri="{FF2B5EF4-FFF2-40B4-BE49-F238E27FC236}">
                <a16:creationId xmlns:a16="http://schemas.microsoft.com/office/drawing/2014/main" id="{C92BC223-16C5-4AAD-97A8-8D9346EF9FF8}"/>
              </a:ext>
            </a:extLst>
          </p:cNvPr>
          <p:cNvSpPr txBox="1">
            <a:spLocks noChangeArrowheads="1"/>
          </p:cNvSpPr>
          <p:nvPr/>
        </p:nvSpPr>
        <p:spPr bwMode="auto">
          <a:xfrm>
            <a:off x="3150394" y="5246657"/>
            <a:ext cx="8434387" cy="33655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CH" altLang="de-DE" sz="1600" i="1" dirty="0">
                <a:solidFill>
                  <a:srgbClr val="777777"/>
                </a:solidFill>
                <a:latin typeface="Arial" panose="020B0604020202020204" pitchFamily="34" charset="0"/>
                <a:cs typeface="Arial" panose="020B0604020202020204" pitchFamily="34" charset="0"/>
              </a:rPr>
              <a:t>Ausfliessen von verschmutztem Abwasser=&gt; </a:t>
            </a:r>
            <a:r>
              <a:rPr lang="de-CH" altLang="de-DE" sz="1600" i="1" dirty="0">
                <a:solidFill>
                  <a:srgbClr val="FF0000"/>
                </a:solidFill>
                <a:latin typeface="Arial" panose="020B0604020202020204" pitchFamily="34" charset="0"/>
                <a:cs typeface="Arial" panose="020B0604020202020204" pitchFamily="34" charset="0"/>
              </a:rPr>
              <a:t>Grundwasserverschmutzung </a:t>
            </a:r>
          </a:p>
        </p:txBody>
      </p:sp>
      <p:sp>
        <p:nvSpPr>
          <p:cNvPr id="22" name="Text Box 36">
            <a:extLst>
              <a:ext uri="{FF2B5EF4-FFF2-40B4-BE49-F238E27FC236}">
                <a16:creationId xmlns:a16="http://schemas.microsoft.com/office/drawing/2014/main" id="{C0FA71E1-8273-4072-B1DE-B91C16D1F1C7}"/>
              </a:ext>
            </a:extLst>
          </p:cNvPr>
          <p:cNvSpPr txBox="1">
            <a:spLocks noChangeArrowheads="1"/>
          </p:cNvSpPr>
          <p:nvPr/>
        </p:nvSpPr>
        <p:spPr bwMode="auto">
          <a:xfrm>
            <a:off x="276225" y="881297"/>
            <a:ext cx="2644872" cy="369332"/>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CH" altLang="de-DE" sz="1800" b="1" dirty="0">
                <a:solidFill>
                  <a:srgbClr val="008080"/>
                </a:solidFill>
                <a:latin typeface="Arial" panose="020B0604020202020204" pitchFamily="34" charset="0"/>
                <a:cs typeface="Arial" panose="020B0604020202020204" pitchFamily="34" charset="0"/>
              </a:rPr>
              <a:t>Andere Beispiele….</a:t>
            </a:r>
          </a:p>
        </p:txBody>
      </p:sp>
      <p:pic>
        <p:nvPicPr>
          <p:cNvPr id="34" name="Grafik 29">
            <a:extLst>
              <a:ext uri="{FF2B5EF4-FFF2-40B4-BE49-F238E27FC236}">
                <a16:creationId xmlns:a16="http://schemas.microsoft.com/office/drawing/2014/main" id="{C651EB9D-FF19-4593-888D-AA5400380F5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810004" y="1267673"/>
            <a:ext cx="4704167" cy="382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Grafik 30">
            <a:extLst>
              <a:ext uri="{FF2B5EF4-FFF2-40B4-BE49-F238E27FC236}">
                <a16:creationId xmlns:a16="http://schemas.microsoft.com/office/drawing/2014/main" id="{B614B84C-D28F-4DBF-AB08-3468472FB218}"/>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47545" y="1266211"/>
            <a:ext cx="4704167" cy="3836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00576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5A079719-0816-4AB0-93D6-3E04CF3CE746}"/>
              </a:ext>
            </a:extLst>
          </p:cNvPr>
          <p:cNvSpPr/>
          <p:nvPr/>
        </p:nvSpPr>
        <p:spPr>
          <a:xfrm>
            <a:off x="1" y="6319807"/>
            <a:ext cx="12192000" cy="538193"/>
          </a:xfrm>
          <a:prstGeom prst="rect">
            <a:avLst/>
          </a:prstGeom>
          <a:solidFill>
            <a:srgbClr val="0087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dirty="0" err="1"/>
              <a:t>ZpA</a:t>
            </a:r>
            <a:r>
              <a:rPr lang="de-CH" dirty="0"/>
              <a:t> Informationsanlass Lützelflüh, 02.05.2024</a:t>
            </a:r>
          </a:p>
        </p:txBody>
      </p:sp>
      <p:pic>
        <p:nvPicPr>
          <p:cNvPr id="25" name="Grafik 24">
            <a:extLst>
              <a:ext uri="{FF2B5EF4-FFF2-40B4-BE49-F238E27FC236}">
                <a16:creationId xmlns:a16="http://schemas.microsoft.com/office/drawing/2014/main" id="{D64031C0-1DEF-483E-BD4B-8BDC9F4ED9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46600" y="261335"/>
            <a:ext cx="1799175" cy="881906"/>
          </a:xfrm>
          <a:prstGeom prst="rect">
            <a:avLst/>
          </a:prstGeom>
        </p:spPr>
      </p:pic>
      <p:sp>
        <p:nvSpPr>
          <p:cNvPr id="14" name="Text Box 8">
            <a:extLst>
              <a:ext uri="{FF2B5EF4-FFF2-40B4-BE49-F238E27FC236}">
                <a16:creationId xmlns:a16="http://schemas.microsoft.com/office/drawing/2014/main" id="{370BA5A2-0F9D-4697-98F8-B01B83E0701C}"/>
              </a:ext>
            </a:extLst>
          </p:cNvPr>
          <p:cNvSpPr txBox="1">
            <a:spLocks noChangeArrowheads="1"/>
          </p:cNvSpPr>
          <p:nvPr/>
        </p:nvSpPr>
        <p:spPr bwMode="auto">
          <a:xfrm>
            <a:off x="700186" y="261334"/>
            <a:ext cx="9227585"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50000"/>
              </a:spcBef>
              <a:buFontTx/>
              <a:buNone/>
            </a:pPr>
            <a:r>
              <a:rPr lang="de-CH" altLang="de-DE" sz="3000" b="1" dirty="0">
                <a:solidFill>
                  <a:srgbClr val="00877B"/>
                </a:solidFill>
                <a:latin typeface="Arial" panose="020B0604020202020204" pitchFamily="34" charset="0"/>
                <a:ea typeface="Verdana" panose="020B0604030504040204" pitchFamily="34" charset="0"/>
                <a:cs typeface="Arial" panose="020B0604020202020204" pitchFamily="34" charset="0"/>
              </a:rPr>
              <a:t>2. b) Vorgehen → Schadenbeurteilung</a:t>
            </a:r>
            <a:endParaRPr lang="de-CH" altLang="de-DE" sz="2800" b="1" dirty="0">
              <a:solidFill>
                <a:srgbClr val="5F5F5F"/>
              </a:solidFill>
              <a:latin typeface="Arial Unicode MS" panose="020B0604020202020204" pitchFamily="34" charset="-128"/>
            </a:endParaRPr>
          </a:p>
          <a:p>
            <a:pPr eaLnBrk="1" hangingPunct="1">
              <a:lnSpc>
                <a:spcPct val="100000"/>
              </a:lnSpc>
              <a:spcBef>
                <a:spcPct val="50000"/>
              </a:spcBef>
              <a:buFontTx/>
              <a:buNone/>
            </a:pPr>
            <a:endParaRPr lang="de-CH" altLang="de-DE" sz="2800" b="1" dirty="0">
              <a:solidFill>
                <a:srgbClr val="00877B"/>
              </a:solidFill>
              <a:latin typeface="Verdana" panose="020B0604030504040204" pitchFamily="34" charset="0"/>
              <a:ea typeface="Verdana" panose="020B0604030504040204" pitchFamily="34" charset="0"/>
            </a:endParaRPr>
          </a:p>
          <a:p>
            <a:pPr eaLnBrk="1" hangingPunct="1">
              <a:lnSpc>
                <a:spcPct val="100000"/>
              </a:lnSpc>
              <a:spcBef>
                <a:spcPct val="50000"/>
              </a:spcBef>
              <a:buFontTx/>
              <a:buNone/>
            </a:pPr>
            <a:endParaRPr lang="de-CH" altLang="de-DE" sz="2800" b="1" dirty="0">
              <a:solidFill>
                <a:srgbClr val="5F5F5F"/>
              </a:solidFill>
              <a:latin typeface="Arial Unicode MS" panose="020B0604020202020204" pitchFamily="34" charset="-128"/>
            </a:endParaRPr>
          </a:p>
        </p:txBody>
      </p:sp>
      <p:sp>
        <p:nvSpPr>
          <p:cNvPr id="16" name="Text Box 13">
            <a:extLst>
              <a:ext uri="{FF2B5EF4-FFF2-40B4-BE49-F238E27FC236}">
                <a16:creationId xmlns:a16="http://schemas.microsoft.com/office/drawing/2014/main" id="{7746294F-694E-4B7D-BBC7-416ABCD38848}"/>
              </a:ext>
            </a:extLst>
          </p:cNvPr>
          <p:cNvSpPr txBox="1">
            <a:spLocks noChangeArrowheads="1"/>
          </p:cNvSpPr>
          <p:nvPr/>
        </p:nvSpPr>
        <p:spPr bwMode="auto">
          <a:xfrm>
            <a:off x="2398713" y="858450"/>
            <a:ext cx="6172200" cy="369332"/>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50000"/>
              </a:spcBef>
              <a:buFontTx/>
              <a:buNone/>
            </a:pPr>
            <a:r>
              <a:rPr lang="de-CH" altLang="de-DE" sz="1800" b="1" dirty="0">
                <a:solidFill>
                  <a:srgbClr val="008080"/>
                </a:solidFill>
                <a:latin typeface="Arial" panose="020B0604020202020204" pitchFamily="34" charset="0"/>
                <a:cs typeface="Arial" panose="020B0604020202020204" pitchFamily="34" charset="0"/>
              </a:rPr>
              <a:t>Zustand Schmutz- und Mischabwasserschächte</a:t>
            </a:r>
          </a:p>
        </p:txBody>
      </p:sp>
      <p:sp>
        <p:nvSpPr>
          <p:cNvPr id="17" name="Text Box 32">
            <a:extLst>
              <a:ext uri="{FF2B5EF4-FFF2-40B4-BE49-F238E27FC236}">
                <a16:creationId xmlns:a16="http://schemas.microsoft.com/office/drawing/2014/main" id="{11CC62F1-1FB3-4B64-8FBD-90D1F4DD51B8}"/>
              </a:ext>
            </a:extLst>
          </p:cNvPr>
          <p:cNvSpPr txBox="1">
            <a:spLocks noChangeArrowheads="1"/>
          </p:cNvSpPr>
          <p:nvPr/>
        </p:nvSpPr>
        <p:spPr bwMode="auto">
          <a:xfrm>
            <a:off x="709613" y="5529263"/>
            <a:ext cx="6172200" cy="366712"/>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CH" altLang="de-DE" sz="1800" b="1" dirty="0">
                <a:solidFill>
                  <a:srgbClr val="008080"/>
                </a:solidFill>
                <a:latin typeface="Arial" panose="020B0604020202020204" pitchFamily="34" charset="0"/>
                <a:cs typeface="Arial" panose="020B0604020202020204" pitchFamily="34" charset="0"/>
              </a:rPr>
              <a:t>Die Folgen sind….</a:t>
            </a:r>
          </a:p>
        </p:txBody>
      </p:sp>
      <p:sp>
        <p:nvSpPr>
          <p:cNvPr id="18" name="Text Box 33">
            <a:extLst>
              <a:ext uri="{FF2B5EF4-FFF2-40B4-BE49-F238E27FC236}">
                <a16:creationId xmlns:a16="http://schemas.microsoft.com/office/drawing/2014/main" id="{510D3F27-11B2-4DC8-977A-A0EC466AED12}"/>
              </a:ext>
            </a:extLst>
          </p:cNvPr>
          <p:cNvSpPr txBox="1">
            <a:spLocks noChangeArrowheads="1"/>
          </p:cNvSpPr>
          <p:nvPr/>
        </p:nvSpPr>
        <p:spPr bwMode="auto">
          <a:xfrm>
            <a:off x="3150394" y="5859432"/>
            <a:ext cx="8434387" cy="33655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CH" altLang="de-DE" sz="1600" i="1" dirty="0">
                <a:solidFill>
                  <a:srgbClr val="777777"/>
                </a:solidFill>
                <a:latin typeface="Arial" panose="020B0604020202020204" pitchFamily="34" charset="0"/>
                <a:cs typeface="Arial" panose="020B0604020202020204" pitchFamily="34" charset="0"/>
              </a:rPr>
              <a:t>Eindringen von sauberem Grundwasser =&gt; </a:t>
            </a:r>
            <a:r>
              <a:rPr lang="de-CH" altLang="de-DE" sz="1600" i="1" dirty="0">
                <a:solidFill>
                  <a:srgbClr val="FF0000"/>
                </a:solidFill>
                <a:latin typeface="Arial" panose="020B0604020202020204" pitchFamily="34" charset="0"/>
                <a:cs typeface="Arial" panose="020B0604020202020204" pitchFamily="34" charset="0"/>
              </a:rPr>
              <a:t>Belastung ARA</a:t>
            </a:r>
          </a:p>
        </p:txBody>
      </p:sp>
      <p:sp>
        <p:nvSpPr>
          <p:cNvPr id="20" name="Text Box 18">
            <a:extLst>
              <a:ext uri="{FF2B5EF4-FFF2-40B4-BE49-F238E27FC236}">
                <a16:creationId xmlns:a16="http://schemas.microsoft.com/office/drawing/2014/main" id="{C92BC223-16C5-4AAD-97A8-8D9346EF9FF8}"/>
              </a:ext>
            </a:extLst>
          </p:cNvPr>
          <p:cNvSpPr txBox="1">
            <a:spLocks noChangeArrowheads="1"/>
          </p:cNvSpPr>
          <p:nvPr/>
        </p:nvSpPr>
        <p:spPr bwMode="auto">
          <a:xfrm>
            <a:off x="3150394" y="5560982"/>
            <a:ext cx="8434387" cy="33655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CH" altLang="de-DE" sz="1600" i="1" dirty="0">
                <a:solidFill>
                  <a:srgbClr val="777777"/>
                </a:solidFill>
                <a:latin typeface="Arial" panose="020B0604020202020204" pitchFamily="34" charset="0"/>
                <a:cs typeface="Arial" panose="020B0604020202020204" pitchFamily="34" charset="0"/>
              </a:rPr>
              <a:t>Ausfliessen von verschmutztem Abwasser=&gt; </a:t>
            </a:r>
            <a:r>
              <a:rPr lang="de-CH" altLang="de-DE" sz="1600" i="1" dirty="0">
                <a:solidFill>
                  <a:srgbClr val="FF0000"/>
                </a:solidFill>
                <a:latin typeface="Arial" panose="020B0604020202020204" pitchFamily="34" charset="0"/>
                <a:cs typeface="Arial" panose="020B0604020202020204" pitchFamily="34" charset="0"/>
              </a:rPr>
              <a:t>Grundwasserverschmutzung </a:t>
            </a:r>
          </a:p>
        </p:txBody>
      </p:sp>
      <p:sp>
        <p:nvSpPr>
          <p:cNvPr id="22" name="Text Box 36">
            <a:extLst>
              <a:ext uri="{FF2B5EF4-FFF2-40B4-BE49-F238E27FC236}">
                <a16:creationId xmlns:a16="http://schemas.microsoft.com/office/drawing/2014/main" id="{C0FA71E1-8273-4072-B1DE-B91C16D1F1C7}"/>
              </a:ext>
            </a:extLst>
          </p:cNvPr>
          <p:cNvSpPr txBox="1">
            <a:spLocks noChangeArrowheads="1"/>
          </p:cNvSpPr>
          <p:nvPr/>
        </p:nvSpPr>
        <p:spPr bwMode="auto">
          <a:xfrm>
            <a:off x="276225" y="883823"/>
            <a:ext cx="2644872" cy="369332"/>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CH" altLang="de-DE" sz="1800" b="1" dirty="0">
                <a:solidFill>
                  <a:srgbClr val="008080"/>
                </a:solidFill>
                <a:latin typeface="Arial" panose="020B0604020202020204" pitchFamily="34" charset="0"/>
                <a:cs typeface="Arial" panose="020B0604020202020204" pitchFamily="34" charset="0"/>
              </a:rPr>
              <a:t>Andere Beispiele….</a:t>
            </a:r>
          </a:p>
        </p:txBody>
      </p:sp>
      <p:pic>
        <p:nvPicPr>
          <p:cNvPr id="28" name="Grafik 27" descr="Ein Bild, das draußen, alt, schmutzig, Stein enthält.&#10;&#10;Automatisch generierte Beschreibung">
            <a:extLst>
              <a:ext uri="{FF2B5EF4-FFF2-40B4-BE49-F238E27FC236}">
                <a16:creationId xmlns:a16="http://schemas.microsoft.com/office/drawing/2014/main" id="{C8EE8428-FDFC-4EE4-BCA6-A793FBAC48D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9533" y="1376499"/>
            <a:ext cx="5534942" cy="4151207"/>
          </a:xfrm>
          <a:prstGeom prst="rect">
            <a:avLst/>
          </a:prstGeom>
        </p:spPr>
      </p:pic>
      <p:pic>
        <p:nvPicPr>
          <p:cNvPr id="30" name="Grafik 29" descr="Ein Bild, das Baumaterial, Gras, Stein, Gebäude enthält.&#10;&#10;Automatisch generierte Beschreibung">
            <a:extLst>
              <a:ext uri="{FF2B5EF4-FFF2-40B4-BE49-F238E27FC236}">
                <a16:creationId xmlns:a16="http://schemas.microsoft.com/office/drawing/2014/main" id="{6DE2F578-C1BD-40C7-9861-E562C3C12D2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43625" y="1357235"/>
            <a:ext cx="5544350" cy="4158262"/>
          </a:xfrm>
          <a:prstGeom prst="rect">
            <a:avLst/>
          </a:prstGeom>
        </p:spPr>
      </p:pic>
    </p:spTree>
    <p:extLst>
      <p:ext uri="{BB962C8B-B14F-4D97-AF65-F5344CB8AC3E}">
        <p14:creationId xmlns:p14="http://schemas.microsoft.com/office/powerpoint/2010/main" val="4526433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5A079719-0816-4AB0-93D6-3E04CF3CE746}"/>
              </a:ext>
            </a:extLst>
          </p:cNvPr>
          <p:cNvSpPr/>
          <p:nvPr/>
        </p:nvSpPr>
        <p:spPr>
          <a:xfrm>
            <a:off x="1" y="6319807"/>
            <a:ext cx="12192000" cy="538193"/>
          </a:xfrm>
          <a:prstGeom prst="rect">
            <a:avLst/>
          </a:prstGeom>
          <a:solidFill>
            <a:srgbClr val="0087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dirty="0" err="1"/>
              <a:t>ZpA</a:t>
            </a:r>
            <a:r>
              <a:rPr lang="de-CH" dirty="0"/>
              <a:t> Informationsanlass Lützelflüh, 02.05.2024</a:t>
            </a:r>
          </a:p>
        </p:txBody>
      </p:sp>
      <p:pic>
        <p:nvPicPr>
          <p:cNvPr id="25" name="Grafik 24">
            <a:extLst>
              <a:ext uri="{FF2B5EF4-FFF2-40B4-BE49-F238E27FC236}">
                <a16:creationId xmlns:a16="http://schemas.microsoft.com/office/drawing/2014/main" id="{D64031C0-1DEF-483E-BD4B-8BDC9F4ED9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46600" y="261335"/>
            <a:ext cx="1799175" cy="881906"/>
          </a:xfrm>
          <a:prstGeom prst="rect">
            <a:avLst/>
          </a:prstGeom>
        </p:spPr>
      </p:pic>
      <p:sp>
        <p:nvSpPr>
          <p:cNvPr id="14" name="Text Box 8">
            <a:extLst>
              <a:ext uri="{FF2B5EF4-FFF2-40B4-BE49-F238E27FC236}">
                <a16:creationId xmlns:a16="http://schemas.microsoft.com/office/drawing/2014/main" id="{370BA5A2-0F9D-4697-98F8-B01B83E0701C}"/>
              </a:ext>
            </a:extLst>
          </p:cNvPr>
          <p:cNvSpPr txBox="1">
            <a:spLocks noChangeArrowheads="1"/>
          </p:cNvSpPr>
          <p:nvPr/>
        </p:nvSpPr>
        <p:spPr bwMode="auto">
          <a:xfrm>
            <a:off x="700186" y="261334"/>
            <a:ext cx="9227585"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50000"/>
              </a:spcBef>
              <a:buFontTx/>
              <a:buNone/>
            </a:pPr>
            <a:r>
              <a:rPr lang="de-CH" altLang="de-DE" sz="3000" b="1" dirty="0">
                <a:solidFill>
                  <a:srgbClr val="00877B"/>
                </a:solidFill>
                <a:latin typeface="Arial" panose="020B0604020202020204" pitchFamily="34" charset="0"/>
                <a:ea typeface="Verdana" panose="020B0604030504040204" pitchFamily="34" charset="0"/>
                <a:cs typeface="Arial" panose="020B0604020202020204" pitchFamily="34" charset="0"/>
              </a:rPr>
              <a:t>2. b) Vorgehen → Schadenbeurteilung</a:t>
            </a:r>
            <a:endParaRPr lang="de-CH" altLang="de-DE" sz="2800" b="1" dirty="0">
              <a:solidFill>
                <a:srgbClr val="5F5F5F"/>
              </a:solidFill>
              <a:latin typeface="Arial Unicode MS" panose="020B0604020202020204" pitchFamily="34" charset="-128"/>
            </a:endParaRPr>
          </a:p>
          <a:p>
            <a:pPr eaLnBrk="1" hangingPunct="1">
              <a:lnSpc>
                <a:spcPct val="100000"/>
              </a:lnSpc>
              <a:spcBef>
                <a:spcPct val="50000"/>
              </a:spcBef>
              <a:buFontTx/>
              <a:buNone/>
            </a:pPr>
            <a:endParaRPr lang="de-CH" altLang="de-DE" sz="2800" b="1" dirty="0">
              <a:solidFill>
                <a:srgbClr val="00877B"/>
              </a:solidFill>
              <a:latin typeface="Verdana" panose="020B0604030504040204" pitchFamily="34" charset="0"/>
              <a:ea typeface="Verdana" panose="020B0604030504040204" pitchFamily="34" charset="0"/>
            </a:endParaRPr>
          </a:p>
          <a:p>
            <a:pPr eaLnBrk="1" hangingPunct="1">
              <a:lnSpc>
                <a:spcPct val="100000"/>
              </a:lnSpc>
              <a:spcBef>
                <a:spcPct val="50000"/>
              </a:spcBef>
              <a:buFontTx/>
              <a:buNone/>
            </a:pPr>
            <a:endParaRPr lang="de-CH" altLang="de-DE" sz="2800" b="1" dirty="0">
              <a:solidFill>
                <a:srgbClr val="5F5F5F"/>
              </a:solidFill>
              <a:latin typeface="Arial Unicode MS" panose="020B0604020202020204" pitchFamily="34" charset="-128"/>
            </a:endParaRPr>
          </a:p>
        </p:txBody>
      </p:sp>
      <p:sp>
        <p:nvSpPr>
          <p:cNvPr id="16" name="Text Box 13">
            <a:extLst>
              <a:ext uri="{FF2B5EF4-FFF2-40B4-BE49-F238E27FC236}">
                <a16:creationId xmlns:a16="http://schemas.microsoft.com/office/drawing/2014/main" id="{7746294F-694E-4B7D-BBC7-416ABCD38848}"/>
              </a:ext>
            </a:extLst>
          </p:cNvPr>
          <p:cNvSpPr txBox="1">
            <a:spLocks noChangeArrowheads="1"/>
          </p:cNvSpPr>
          <p:nvPr/>
        </p:nvSpPr>
        <p:spPr bwMode="auto">
          <a:xfrm>
            <a:off x="3837640" y="802561"/>
            <a:ext cx="6172200" cy="366712"/>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50000"/>
              </a:spcBef>
              <a:buFontTx/>
              <a:buNone/>
            </a:pPr>
            <a:r>
              <a:rPr lang="de-CH" altLang="de-DE" sz="1800" b="1" dirty="0">
                <a:solidFill>
                  <a:srgbClr val="008080"/>
                </a:solidFill>
                <a:latin typeface="Arial" panose="020B0604020202020204" pitchFamily="34" charset="0"/>
                <a:cs typeface="Arial" panose="020B0604020202020204" pitchFamily="34" charset="0"/>
              </a:rPr>
              <a:t>Zustand Schmutz- und Mischabwasserleitungen</a:t>
            </a:r>
          </a:p>
        </p:txBody>
      </p:sp>
      <p:sp>
        <p:nvSpPr>
          <p:cNvPr id="17" name="Text Box 32">
            <a:extLst>
              <a:ext uri="{FF2B5EF4-FFF2-40B4-BE49-F238E27FC236}">
                <a16:creationId xmlns:a16="http://schemas.microsoft.com/office/drawing/2014/main" id="{11CC62F1-1FB3-4B64-8FBD-90D1F4DD51B8}"/>
              </a:ext>
            </a:extLst>
          </p:cNvPr>
          <p:cNvSpPr txBox="1">
            <a:spLocks noChangeArrowheads="1"/>
          </p:cNvSpPr>
          <p:nvPr/>
        </p:nvSpPr>
        <p:spPr bwMode="auto">
          <a:xfrm>
            <a:off x="709613" y="5214938"/>
            <a:ext cx="6172200" cy="366712"/>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CH" altLang="de-DE" sz="1800" b="1" dirty="0">
                <a:solidFill>
                  <a:srgbClr val="008080"/>
                </a:solidFill>
                <a:latin typeface="Arial" panose="020B0604020202020204" pitchFamily="34" charset="0"/>
                <a:cs typeface="Arial" panose="020B0604020202020204" pitchFamily="34" charset="0"/>
              </a:rPr>
              <a:t>Die Folgen sind….</a:t>
            </a:r>
          </a:p>
        </p:txBody>
      </p:sp>
      <p:sp>
        <p:nvSpPr>
          <p:cNvPr id="18" name="Text Box 33">
            <a:extLst>
              <a:ext uri="{FF2B5EF4-FFF2-40B4-BE49-F238E27FC236}">
                <a16:creationId xmlns:a16="http://schemas.microsoft.com/office/drawing/2014/main" id="{510D3F27-11B2-4DC8-977A-A0EC466AED12}"/>
              </a:ext>
            </a:extLst>
          </p:cNvPr>
          <p:cNvSpPr txBox="1">
            <a:spLocks noChangeArrowheads="1"/>
          </p:cNvSpPr>
          <p:nvPr/>
        </p:nvSpPr>
        <p:spPr bwMode="auto">
          <a:xfrm>
            <a:off x="3150394" y="5545107"/>
            <a:ext cx="8434387" cy="33655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CH" altLang="de-DE" sz="1600" i="1" dirty="0">
                <a:solidFill>
                  <a:srgbClr val="777777"/>
                </a:solidFill>
                <a:latin typeface="Arial" panose="020B0604020202020204" pitchFamily="34" charset="0"/>
                <a:cs typeface="Arial" panose="020B0604020202020204" pitchFamily="34" charset="0"/>
              </a:rPr>
              <a:t>Eindringen von sauberem Grundwasser =&gt; </a:t>
            </a:r>
            <a:r>
              <a:rPr lang="de-CH" altLang="de-DE" sz="1600" i="1" dirty="0">
                <a:solidFill>
                  <a:srgbClr val="FF0000"/>
                </a:solidFill>
                <a:latin typeface="Arial" panose="020B0604020202020204" pitchFamily="34" charset="0"/>
                <a:cs typeface="Arial" panose="020B0604020202020204" pitchFamily="34" charset="0"/>
              </a:rPr>
              <a:t>Belastung ARA</a:t>
            </a:r>
          </a:p>
        </p:txBody>
      </p:sp>
      <p:sp>
        <p:nvSpPr>
          <p:cNvPr id="19" name="Text Box 34">
            <a:extLst>
              <a:ext uri="{FF2B5EF4-FFF2-40B4-BE49-F238E27FC236}">
                <a16:creationId xmlns:a16="http://schemas.microsoft.com/office/drawing/2014/main" id="{E95E0F1C-C10F-453A-9FD6-82213AA1A1F4}"/>
              </a:ext>
            </a:extLst>
          </p:cNvPr>
          <p:cNvSpPr txBox="1">
            <a:spLocks noChangeArrowheads="1"/>
          </p:cNvSpPr>
          <p:nvPr/>
        </p:nvSpPr>
        <p:spPr bwMode="auto">
          <a:xfrm>
            <a:off x="3150394" y="5890988"/>
            <a:ext cx="8434387" cy="33655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CH" altLang="de-DE" sz="1600" i="1" dirty="0">
                <a:solidFill>
                  <a:srgbClr val="777777"/>
                </a:solidFill>
                <a:latin typeface="Arial" panose="020B0604020202020204" pitchFamily="34" charset="0"/>
                <a:cs typeface="Arial" panose="020B0604020202020204" pitchFamily="34" charset="0"/>
              </a:rPr>
              <a:t>Rückstau von Abwasser  =&gt; </a:t>
            </a:r>
            <a:r>
              <a:rPr lang="de-CH" altLang="de-DE" sz="1600" i="1" dirty="0">
                <a:solidFill>
                  <a:srgbClr val="FF0000"/>
                </a:solidFill>
                <a:latin typeface="Arial" panose="020B0604020202020204" pitchFamily="34" charset="0"/>
                <a:cs typeface="Arial" panose="020B0604020202020204" pitchFamily="34" charset="0"/>
              </a:rPr>
              <a:t>Überfluten des Kellers, Bauschäden</a:t>
            </a:r>
          </a:p>
        </p:txBody>
      </p:sp>
      <p:sp>
        <p:nvSpPr>
          <p:cNvPr id="20" name="Text Box 18">
            <a:extLst>
              <a:ext uri="{FF2B5EF4-FFF2-40B4-BE49-F238E27FC236}">
                <a16:creationId xmlns:a16="http://schemas.microsoft.com/office/drawing/2014/main" id="{C92BC223-16C5-4AAD-97A8-8D9346EF9FF8}"/>
              </a:ext>
            </a:extLst>
          </p:cNvPr>
          <p:cNvSpPr txBox="1">
            <a:spLocks noChangeArrowheads="1"/>
          </p:cNvSpPr>
          <p:nvPr/>
        </p:nvSpPr>
        <p:spPr bwMode="auto">
          <a:xfrm>
            <a:off x="3150394" y="5246657"/>
            <a:ext cx="8434387" cy="33655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CH" altLang="de-DE" sz="1600" i="1" dirty="0">
                <a:solidFill>
                  <a:srgbClr val="777777"/>
                </a:solidFill>
                <a:latin typeface="Arial" panose="020B0604020202020204" pitchFamily="34" charset="0"/>
                <a:cs typeface="Arial" panose="020B0604020202020204" pitchFamily="34" charset="0"/>
              </a:rPr>
              <a:t>Ausfliessen von verschmutztem Abwasser=&gt; </a:t>
            </a:r>
            <a:r>
              <a:rPr lang="de-CH" altLang="de-DE" sz="1600" i="1" dirty="0">
                <a:solidFill>
                  <a:srgbClr val="FF0000"/>
                </a:solidFill>
                <a:latin typeface="Arial" panose="020B0604020202020204" pitchFamily="34" charset="0"/>
                <a:cs typeface="Arial" panose="020B0604020202020204" pitchFamily="34" charset="0"/>
              </a:rPr>
              <a:t>Grundwasserverschmutzung </a:t>
            </a:r>
          </a:p>
        </p:txBody>
      </p:sp>
      <p:sp>
        <p:nvSpPr>
          <p:cNvPr id="22" name="Text Box 36">
            <a:extLst>
              <a:ext uri="{FF2B5EF4-FFF2-40B4-BE49-F238E27FC236}">
                <a16:creationId xmlns:a16="http://schemas.microsoft.com/office/drawing/2014/main" id="{C0FA71E1-8273-4072-B1DE-B91C16D1F1C7}"/>
              </a:ext>
            </a:extLst>
          </p:cNvPr>
          <p:cNvSpPr txBox="1">
            <a:spLocks noChangeArrowheads="1"/>
          </p:cNvSpPr>
          <p:nvPr/>
        </p:nvSpPr>
        <p:spPr bwMode="auto">
          <a:xfrm>
            <a:off x="227014" y="799941"/>
            <a:ext cx="3240086" cy="369332"/>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CH" altLang="de-DE" sz="1800" b="1" dirty="0">
                <a:solidFill>
                  <a:srgbClr val="008080"/>
                </a:solidFill>
                <a:latin typeface="Arial" panose="020B0604020202020204" pitchFamily="34" charset="0"/>
                <a:cs typeface="Arial" panose="020B0604020202020204" pitchFamily="34" charset="0"/>
              </a:rPr>
              <a:t>Beispiele aus Lützelflüh</a:t>
            </a:r>
          </a:p>
        </p:txBody>
      </p:sp>
      <p:pic>
        <p:nvPicPr>
          <p:cNvPr id="3" name="Grafik 2">
            <a:extLst>
              <a:ext uri="{FF2B5EF4-FFF2-40B4-BE49-F238E27FC236}">
                <a16:creationId xmlns:a16="http://schemas.microsoft.com/office/drawing/2014/main" id="{890BA3A1-D902-10F5-BA1F-91977601724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41100" y="1261542"/>
            <a:ext cx="3852000" cy="3852000"/>
          </a:xfrm>
          <a:prstGeom prst="rect">
            <a:avLst/>
          </a:prstGeom>
        </p:spPr>
      </p:pic>
      <p:pic>
        <p:nvPicPr>
          <p:cNvPr id="7" name="Grafik 6">
            <a:extLst>
              <a:ext uri="{FF2B5EF4-FFF2-40B4-BE49-F238E27FC236}">
                <a16:creationId xmlns:a16="http://schemas.microsoft.com/office/drawing/2014/main" id="{21285FDB-4759-34C5-9187-05C635074B7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07714" y="1268949"/>
            <a:ext cx="3852000" cy="3852000"/>
          </a:xfrm>
          <a:prstGeom prst="rect">
            <a:avLst/>
          </a:prstGeom>
        </p:spPr>
      </p:pic>
    </p:spTree>
    <p:extLst>
      <p:ext uri="{BB962C8B-B14F-4D97-AF65-F5344CB8AC3E}">
        <p14:creationId xmlns:p14="http://schemas.microsoft.com/office/powerpoint/2010/main" val="24483188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5A079719-0816-4AB0-93D6-3E04CF3CE746}"/>
              </a:ext>
            </a:extLst>
          </p:cNvPr>
          <p:cNvSpPr/>
          <p:nvPr/>
        </p:nvSpPr>
        <p:spPr>
          <a:xfrm>
            <a:off x="1" y="6319807"/>
            <a:ext cx="12192000" cy="538193"/>
          </a:xfrm>
          <a:prstGeom prst="rect">
            <a:avLst/>
          </a:prstGeom>
          <a:solidFill>
            <a:srgbClr val="0087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dirty="0" err="1"/>
              <a:t>ZpA</a:t>
            </a:r>
            <a:r>
              <a:rPr lang="de-CH" dirty="0"/>
              <a:t> Informationsanlass Lützelflüh, 02.05.2024</a:t>
            </a:r>
          </a:p>
        </p:txBody>
      </p:sp>
      <p:pic>
        <p:nvPicPr>
          <p:cNvPr id="25" name="Grafik 24">
            <a:extLst>
              <a:ext uri="{FF2B5EF4-FFF2-40B4-BE49-F238E27FC236}">
                <a16:creationId xmlns:a16="http://schemas.microsoft.com/office/drawing/2014/main" id="{D64031C0-1DEF-483E-BD4B-8BDC9F4ED9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46600" y="261335"/>
            <a:ext cx="1799175" cy="881906"/>
          </a:xfrm>
          <a:prstGeom prst="rect">
            <a:avLst/>
          </a:prstGeom>
        </p:spPr>
      </p:pic>
      <p:sp>
        <p:nvSpPr>
          <p:cNvPr id="14" name="Text Box 8">
            <a:extLst>
              <a:ext uri="{FF2B5EF4-FFF2-40B4-BE49-F238E27FC236}">
                <a16:creationId xmlns:a16="http://schemas.microsoft.com/office/drawing/2014/main" id="{370BA5A2-0F9D-4697-98F8-B01B83E0701C}"/>
              </a:ext>
            </a:extLst>
          </p:cNvPr>
          <p:cNvSpPr txBox="1">
            <a:spLocks noChangeArrowheads="1"/>
          </p:cNvSpPr>
          <p:nvPr/>
        </p:nvSpPr>
        <p:spPr bwMode="auto">
          <a:xfrm>
            <a:off x="700186" y="261334"/>
            <a:ext cx="9227585"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50000"/>
              </a:spcBef>
              <a:buFontTx/>
              <a:buNone/>
            </a:pPr>
            <a:r>
              <a:rPr lang="de-CH" altLang="de-DE" sz="3000" b="1" dirty="0">
                <a:solidFill>
                  <a:srgbClr val="00877B"/>
                </a:solidFill>
                <a:latin typeface="Arial" panose="020B0604020202020204" pitchFamily="34" charset="0"/>
                <a:ea typeface="Verdana" panose="020B0604030504040204" pitchFamily="34" charset="0"/>
                <a:cs typeface="Arial" panose="020B0604020202020204" pitchFamily="34" charset="0"/>
              </a:rPr>
              <a:t>2. b) Vorgehen → Schadenbeurteilung</a:t>
            </a:r>
            <a:endParaRPr lang="de-CH" altLang="de-DE" sz="2800" b="1" dirty="0">
              <a:solidFill>
                <a:srgbClr val="5F5F5F"/>
              </a:solidFill>
              <a:latin typeface="Arial Unicode MS" panose="020B0604020202020204" pitchFamily="34" charset="-128"/>
            </a:endParaRPr>
          </a:p>
          <a:p>
            <a:pPr eaLnBrk="1" hangingPunct="1">
              <a:lnSpc>
                <a:spcPct val="100000"/>
              </a:lnSpc>
              <a:spcBef>
                <a:spcPct val="50000"/>
              </a:spcBef>
              <a:buFontTx/>
              <a:buNone/>
            </a:pPr>
            <a:endParaRPr lang="de-CH" altLang="de-DE" sz="2800" b="1" dirty="0">
              <a:solidFill>
                <a:srgbClr val="00877B"/>
              </a:solidFill>
              <a:latin typeface="Verdana" panose="020B0604030504040204" pitchFamily="34" charset="0"/>
              <a:ea typeface="Verdana" panose="020B0604030504040204" pitchFamily="34" charset="0"/>
            </a:endParaRPr>
          </a:p>
          <a:p>
            <a:pPr eaLnBrk="1" hangingPunct="1">
              <a:lnSpc>
                <a:spcPct val="100000"/>
              </a:lnSpc>
              <a:spcBef>
                <a:spcPct val="50000"/>
              </a:spcBef>
              <a:buFontTx/>
              <a:buNone/>
            </a:pPr>
            <a:endParaRPr lang="de-CH" altLang="de-DE" sz="2800" b="1" dirty="0">
              <a:solidFill>
                <a:srgbClr val="5F5F5F"/>
              </a:solidFill>
              <a:latin typeface="Arial Unicode MS" panose="020B0604020202020204" pitchFamily="34" charset="-128"/>
            </a:endParaRPr>
          </a:p>
        </p:txBody>
      </p:sp>
      <p:sp>
        <p:nvSpPr>
          <p:cNvPr id="16" name="Text Box 13">
            <a:extLst>
              <a:ext uri="{FF2B5EF4-FFF2-40B4-BE49-F238E27FC236}">
                <a16:creationId xmlns:a16="http://schemas.microsoft.com/office/drawing/2014/main" id="{7746294F-694E-4B7D-BBC7-416ABCD38848}"/>
              </a:ext>
            </a:extLst>
          </p:cNvPr>
          <p:cNvSpPr txBox="1">
            <a:spLocks noChangeArrowheads="1"/>
          </p:cNvSpPr>
          <p:nvPr/>
        </p:nvSpPr>
        <p:spPr bwMode="auto">
          <a:xfrm>
            <a:off x="2398713" y="810825"/>
            <a:ext cx="6172200" cy="366712"/>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50000"/>
              </a:spcBef>
              <a:buFontTx/>
              <a:buNone/>
            </a:pPr>
            <a:r>
              <a:rPr lang="de-CH" altLang="de-DE" sz="1800" b="1" dirty="0">
                <a:solidFill>
                  <a:srgbClr val="008080"/>
                </a:solidFill>
                <a:latin typeface="Arial" panose="020B0604020202020204" pitchFamily="34" charset="0"/>
                <a:cs typeface="Arial" panose="020B0604020202020204" pitchFamily="34" charset="0"/>
              </a:rPr>
              <a:t>Zustand Schmutz- und Mischabwasserleitungen</a:t>
            </a:r>
          </a:p>
        </p:txBody>
      </p:sp>
      <p:sp>
        <p:nvSpPr>
          <p:cNvPr id="17" name="Text Box 32">
            <a:extLst>
              <a:ext uri="{FF2B5EF4-FFF2-40B4-BE49-F238E27FC236}">
                <a16:creationId xmlns:a16="http://schemas.microsoft.com/office/drawing/2014/main" id="{11CC62F1-1FB3-4B64-8FBD-90D1F4DD51B8}"/>
              </a:ext>
            </a:extLst>
          </p:cNvPr>
          <p:cNvSpPr txBox="1">
            <a:spLocks noChangeArrowheads="1"/>
          </p:cNvSpPr>
          <p:nvPr/>
        </p:nvSpPr>
        <p:spPr bwMode="auto">
          <a:xfrm>
            <a:off x="709613" y="5214938"/>
            <a:ext cx="6172200" cy="366712"/>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CH" altLang="de-DE" sz="1800" b="1" dirty="0">
                <a:solidFill>
                  <a:srgbClr val="008080"/>
                </a:solidFill>
                <a:latin typeface="Arial" panose="020B0604020202020204" pitchFamily="34" charset="0"/>
                <a:cs typeface="Arial" panose="020B0604020202020204" pitchFamily="34" charset="0"/>
              </a:rPr>
              <a:t>Die Folgen sind….</a:t>
            </a:r>
          </a:p>
        </p:txBody>
      </p:sp>
      <p:sp>
        <p:nvSpPr>
          <p:cNvPr id="18" name="Text Box 33">
            <a:extLst>
              <a:ext uri="{FF2B5EF4-FFF2-40B4-BE49-F238E27FC236}">
                <a16:creationId xmlns:a16="http://schemas.microsoft.com/office/drawing/2014/main" id="{510D3F27-11B2-4DC8-977A-A0EC466AED12}"/>
              </a:ext>
            </a:extLst>
          </p:cNvPr>
          <p:cNvSpPr txBox="1">
            <a:spLocks noChangeArrowheads="1"/>
          </p:cNvSpPr>
          <p:nvPr/>
        </p:nvSpPr>
        <p:spPr bwMode="auto">
          <a:xfrm>
            <a:off x="3150394" y="5545107"/>
            <a:ext cx="8434387" cy="33655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CH" altLang="de-DE" sz="1600" i="1" dirty="0">
                <a:solidFill>
                  <a:srgbClr val="777777"/>
                </a:solidFill>
                <a:latin typeface="Arial" panose="020B0604020202020204" pitchFamily="34" charset="0"/>
                <a:cs typeface="Arial" panose="020B0604020202020204" pitchFamily="34" charset="0"/>
              </a:rPr>
              <a:t>Eindringen von sauberem Grundwasser =&gt; </a:t>
            </a:r>
            <a:r>
              <a:rPr lang="de-CH" altLang="de-DE" sz="1600" i="1" dirty="0">
                <a:solidFill>
                  <a:srgbClr val="FF0000"/>
                </a:solidFill>
                <a:latin typeface="Arial" panose="020B0604020202020204" pitchFamily="34" charset="0"/>
                <a:cs typeface="Arial" panose="020B0604020202020204" pitchFamily="34" charset="0"/>
              </a:rPr>
              <a:t>Belastung ARA</a:t>
            </a:r>
          </a:p>
        </p:txBody>
      </p:sp>
      <p:sp>
        <p:nvSpPr>
          <p:cNvPr id="19" name="Text Box 34">
            <a:extLst>
              <a:ext uri="{FF2B5EF4-FFF2-40B4-BE49-F238E27FC236}">
                <a16:creationId xmlns:a16="http://schemas.microsoft.com/office/drawing/2014/main" id="{E95E0F1C-C10F-453A-9FD6-82213AA1A1F4}"/>
              </a:ext>
            </a:extLst>
          </p:cNvPr>
          <p:cNvSpPr txBox="1">
            <a:spLocks noChangeArrowheads="1"/>
          </p:cNvSpPr>
          <p:nvPr/>
        </p:nvSpPr>
        <p:spPr bwMode="auto">
          <a:xfrm>
            <a:off x="3150394" y="5881657"/>
            <a:ext cx="8434387" cy="33655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CH" altLang="de-DE" sz="1600" i="1" dirty="0">
                <a:solidFill>
                  <a:srgbClr val="777777"/>
                </a:solidFill>
                <a:latin typeface="Arial" panose="020B0604020202020204" pitchFamily="34" charset="0"/>
                <a:cs typeface="Arial" panose="020B0604020202020204" pitchFamily="34" charset="0"/>
              </a:rPr>
              <a:t>Rückstau von Abwasser  =&gt; </a:t>
            </a:r>
            <a:r>
              <a:rPr lang="de-CH" altLang="de-DE" sz="1600" i="1" dirty="0">
                <a:solidFill>
                  <a:srgbClr val="FF0000"/>
                </a:solidFill>
                <a:latin typeface="Arial" panose="020B0604020202020204" pitchFamily="34" charset="0"/>
                <a:cs typeface="Arial" panose="020B0604020202020204" pitchFamily="34" charset="0"/>
              </a:rPr>
              <a:t>Überfluten des Kellers, Bauschäden</a:t>
            </a:r>
          </a:p>
        </p:txBody>
      </p:sp>
      <p:sp>
        <p:nvSpPr>
          <p:cNvPr id="20" name="Text Box 18">
            <a:extLst>
              <a:ext uri="{FF2B5EF4-FFF2-40B4-BE49-F238E27FC236}">
                <a16:creationId xmlns:a16="http://schemas.microsoft.com/office/drawing/2014/main" id="{C92BC223-16C5-4AAD-97A8-8D9346EF9FF8}"/>
              </a:ext>
            </a:extLst>
          </p:cNvPr>
          <p:cNvSpPr txBox="1">
            <a:spLocks noChangeArrowheads="1"/>
          </p:cNvSpPr>
          <p:nvPr/>
        </p:nvSpPr>
        <p:spPr bwMode="auto">
          <a:xfrm>
            <a:off x="3150394" y="5246657"/>
            <a:ext cx="8434387" cy="33655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CH" altLang="de-DE" sz="1600" i="1" dirty="0">
                <a:solidFill>
                  <a:srgbClr val="777777"/>
                </a:solidFill>
                <a:latin typeface="Arial" panose="020B0604020202020204" pitchFamily="34" charset="0"/>
                <a:cs typeface="Arial" panose="020B0604020202020204" pitchFamily="34" charset="0"/>
              </a:rPr>
              <a:t>Ausfliessen von verschmutztem Abwasser=&gt; </a:t>
            </a:r>
            <a:r>
              <a:rPr lang="de-CH" altLang="de-DE" sz="1600" i="1" dirty="0">
                <a:solidFill>
                  <a:srgbClr val="FF0000"/>
                </a:solidFill>
                <a:latin typeface="Arial" panose="020B0604020202020204" pitchFamily="34" charset="0"/>
                <a:cs typeface="Arial" panose="020B0604020202020204" pitchFamily="34" charset="0"/>
              </a:rPr>
              <a:t>Grundwasserverschmutzung </a:t>
            </a:r>
          </a:p>
        </p:txBody>
      </p:sp>
      <p:sp>
        <p:nvSpPr>
          <p:cNvPr id="28" name="Text Box 36">
            <a:extLst>
              <a:ext uri="{FF2B5EF4-FFF2-40B4-BE49-F238E27FC236}">
                <a16:creationId xmlns:a16="http://schemas.microsoft.com/office/drawing/2014/main" id="{F6E87030-F571-428D-88ED-E64465647BC6}"/>
              </a:ext>
            </a:extLst>
          </p:cNvPr>
          <p:cNvSpPr txBox="1">
            <a:spLocks noChangeArrowheads="1"/>
          </p:cNvSpPr>
          <p:nvPr/>
        </p:nvSpPr>
        <p:spPr bwMode="auto">
          <a:xfrm>
            <a:off x="227014" y="799941"/>
            <a:ext cx="3240086" cy="369332"/>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CH" altLang="de-DE" sz="1800" b="1" dirty="0">
                <a:solidFill>
                  <a:srgbClr val="008080"/>
                </a:solidFill>
                <a:latin typeface="Arial" panose="020B0604020202020204" pitchFamily="34" charset="0"/>
                <a:cs typeface="Arial" panose="020B0604020202020204" pitchFamily="34" charset="0"/>
              </a:rPr>
              <a:t>Beispiele aus Lützelflüh</a:t>
            </a:r>
          </a:p>
        </p:txBody>
      </p:sp>
      <p:pic>
        <p:nvPicPr>
          <p:cNvPr id="3" name="Grafik 2" descr="Ein Bild, das Loch, Natur, Höhle enthält.&#10;&#10;Automatisch generierte Beschreibung">
            <a:extLst>
              <a:ext uri="{FF2B5EF4-FFF2-40B4-BE49-F238E27FC236}">
                <a16:creationId xmlns:a16="http://schemas.microsoft.com/office/drawing/2014/main" id="{99CC6860-F8B7-1827-4C6C-173EEF1B006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47057" y="1279492"/>
            <a:ext cx="3852000" cy="3852000"/>
          </a:xfrm>
          <a:prstGeom prst="rect">
            <a:avLst/>
          </a:prstGeom>
        </p:spPr>
      </p:pic>
      <p:pic>
        <p:nvPicPr>
          <p:cNvPr id="7" name="Grafik 6" descr="Ein Bild, das Text, Screenshot, Organismus enthält.&#10;&#10;Automatisch generierte Beschreibung">
            <a:extLst>
              <a:ext uri="{FF2B5EF4-FFF2-40B4-BE49-F238E27FC236}">
                <a16:creationId xmlns:a16="http://schemas.microsoft.com/office/drawing/2014/main" id="{53430CDF-0463-5DFA-D761-4C34864BD04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15819" y="1276350"/>
            <a:ext cx="3852000" cy="3852000"/>
          </a:xfrm>
          <a:prstGeom prst="rect">
            <a:avLst/>
          </a:prstGeom>
        </p:spPr>
      </p:pic>
    </p:spTree>
    <p:extLst>
      <p:ext uri="{BB962C8B-B14F-4D97-AF65-F5344CB8AC3E}">
        <p14:creationId xmlns:p14="http://schemas.microsoft.com/office/powerpoint/2010/main" val="35154847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5A079719-0816-4AB0-93D6-3E04CF3CE746}"/>
              </a:ext>
            </a:extLst>
          </p:cNvPr>
          <p:cNvSpPr/>
          <p:nvPr/>
        </p:nvSpPr>
        <p:spPr>
          <a:xfrm>
            <a:off x="1" y="6319807"/>
            <a:ext cx="12192000" cy="538193"/>
          </a:xfrm>
          <a:prstGeom prst="rect">
            <a:avLst/>
          </a:prstGeom>
          <a:solidFill>
            <a:srgbClr val="0087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dirty="0" err="1"/>
              <a:t>ZpA</a:t>
            </a:r>
            <a:r>
              <a:rPr lang="de-CH" dirty="0"/>
              <a:t> Informationsanlass Lützelflüh, 02.05.2024</a:t>
            </a:r>
          </a:p>
        </p:txBody>
      </p:sp>
      <p:pic>
        <p:nvPicPr>
          <p:cNvPr id="25" name="Grafik 24">
            <a:extLst>
              <a:ext uri="{FF2B5EF4-FFF2-40B4-BE49-F238E27FC236}">
                <a16:creationId xmlns:a16="http://schemas.microsoft.com/office/drawing/2014/main" id="{D64031C0-1DEF-483E-BD4B-8BDC9F4ED9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46600" y="261335"/>
            <a:ext cx="1799175" cy="881906"/>
          </a:xfrm>
          <a:prstGeom prst="rect">
            <a:avLst/>
          </a:prstGeom>
        </p:spPr>
      </p:pic>
      <p:sp>
        <p:nvSpPr>
          <p:cNvPr id="14" name="Text Box 8">
            <a:extLst>
              <a:ext uri="{FF2B5EF4-FFF2-40B4-BE49-F238E27FC236}">
                <a16:creationId xmlns:a16="http://schemas.microsoft.com/office/drawing/2014/main" id="{370BA5A2-0F9D-4697-98F8-B01B83E0701C}"/>
              </a:ext>
            </a:extLst>
          </p:cNvPr>
          <p:cNvSpPr txBox="1">
            <a:spLocks noChangeArrowheads="1"/>
          </p:cNvSpPr>
          <p:nvPr/>
        </p:nvSpPr>
        <p:spPr bwMode="auto">
          <a:xfrm>
            <a:off x="700186" y="261334"/>
            <a:ext cx="9227585"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50000"/>
              </a:spcBef>
              <a:buFontTx/>
              <a:buNone/>
            </a:pPr>
            <a:r>
              <a:rPr lang="de-CH" altLang="de-DE" sz="3000" b="1" dirty="0">
                <a:solidFill>
                  <a:srgbClr val="00877B"/>
                </a:solidFill>
                <a:latin typeface="Arial" panose="020B0604020202020204" pitchFamily="34" charset="0"/>
                <a:ea typeface="Verdana" panose="020B0604030504040204" pitchFamily="34" charset="0"/>
                <a:cs typeface="Arial" panose="020B0604020202020204" pitchFamily="34" charset="0"/>
              </a:rPr>
              <a:t>2. b) Vorgehen → Schadenbeurteilung</a:t>
            </a:r>
            <a:endParaRPr lang="de-CH" altLang="de-DE" sz="2800" b="1" dirty="0">
              <a:solidFill>
                <a:srgbClr val="5F5F5F"/>
              </a:solidFill>
              <a:latin typeface="Arial Unicode MS" panose="020B0604020202020204" pitchFamily="34" charset="-128"/>
            </a:endParaRPr>
          </a:p>
          <a:p>
            <a:pPr eaLnBrk="1" hangingPunct="1">
              <a:lnSpc>
                <a:spcPct val="100000"/>
              </a:lnSpc>
              <a:spcBef>
                <a:spcPct val="50000"/>
              </a:spcBef>
              <a:buFontTx/>
              <a:buNone/>
            </a:pPr>
            <a:endParaRPr lang="de-CH" altLang="de-DE" sz="2800" b="1" dirty="0">
              <a:solidFill>
                <a:srgbClr val="00877B"/>
              </a:solidFill>
              <a:latin typeface="Verdana" panose="020B0604030504040204" pitchFamily="34" charset="0"/>
              <a:ea typeface="Verdana" panose="020B0604030504040204" pitchFamily="34" charset="0"/>
            </a:endParaRPr>
          </a:p>
          <a:p>
            <a:pPr eaLnBrk="1" hangingPunct="1">
              <a:lnSpc>
                <a:spcPct val="100000"/>
              </a:lnSpc>
              <a:spcBef>
                <a:spcPct val="50000"/>
              </a:spcBef>
              <a:buFontTx/>
              <a:buNone/>
            </a:pPr>
            <a:endParaRPr lang="de-CH" altLang="de-DE" sz="2800" b="1" dirty="0">
              <a:solidFill>
                <a:srgbClr val="5F5F5F"/>
              </a:solidFill>
              <a:latin typeface="Arial Unicode MS" panose="020B0604020202020204" pitchFamily="34" charset="-128"/>
            </a:endParaRPr>
          </a:p>
        </p:txBody>
      </p:sp>
      <p:sp>
        <p:nvSpPr>
          <p:cNvPr id="17" name="Text Box 32">
            <a:extLst>
              <a:ext uri="{FF2B5EF4-FFF2-40B4-BE49-F238E27FC236}">
                <a16:creationId xmlns:a16="http://schemas.microsoft.com/office/drawing/2014/main" id="{11CC62F1-1FB3-4B64-8FBD-90D1F4DD51B8}"/>
              </a:ext>
            </a:extLst>
          </p:cNvPr>
          <p:cNvSpPr txBox="1">
            <a:spLocks noChangeArrowheads="1"/>
          </p:cNvSpPr>
          <p:nvPr/>
        </p:nvSpPr>
        <p:spPr bwMode="auto">
          <a:xfrm>
            <a:off x="709613" y="5214938"/>
            <a:ext cx="6172200" cy="366712"/>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CH" altLang="de-DE" sz="1800" b="1" dirty="0">
                <a:solidFill>
                  <a:srgbClr val="008080"/>
                </a:solidFill>
                <a:latin typeface="Arial" panose="020B0604020202020204" pitchFamily="34" charset="0"/>
                <a:cs typeface="Arial" panose="020B0604020202020204" pitchFamily="34" charset="0"/>
              </a:rPr>
              <a:t>Die Folgen sind….</a:t>
            </a:r>
          </a:p>
        </p:txBody>
      </p:sp>
      <p:sp>
        <p:nvSpPr>
          <p:cNvPr id="18" name="Text Box 33">
            <a:extLst>
              <a:ext uri="{FF2B5EF4-FFF2-40B4-BE49-F238E27FC236}">
                <a16:creationId xmlns:a16="http://schemas.microsoft.com/office/drawing/2014/main" id="{510D3F27-11B2-4DC8-977A-A0EC466AED12}"/>
              </a:ext>
            </a:extLst>
          </p:cNvPr>
          <p:cNvSpPr txBox="1">
            <a:spLocks noChangeArrowheads="1"/>
          </p:cNvSpPr>
          <p:nvPr/>
        </p:nvSpPr>
        <p:spPr bwMode="auto">
          <a:xfrm>
            <a:off x="3150394" y="5545107"/>
            <a:ext cx="8434387" cy="33655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CH" altLang="de-DE" sz="1600" i="1" dirty="0">
                <a:solidFill>
                  <a:srgbClr val="777777"/>
                </a:solidFill>
                <a:latin typeface="Arial" panose="020B0604020202020204" pitchFamily="34" charset="0"/>
                <a:cs typeface="Arial" panose="020B0604020202020204" pitchFamily="34" charset="0"/>
              </a:rPr>
              <a:t>Eindringen von sauberem Grundwasser =&gt; </a:t>
            </a:r>
            <a:r>
              <a:rPr lang="de-CH" altLang="de-DE" sz="1600" i="1" dirty="0">
                <a:solidFill>
                  <a:srgbClr val="FF0000"/>
                </a:solidFill>
                <a:latin typeface="Arial" panose="020B0604020202020204" pitchFamily="34" charset="0"/>
                <a:cs typeface="Arial" panose="020B0604020202020204" pitchFamily="34" charset="0"/>
              </a:rPr>
              <a:t>Belastung ARA</a:t>
            </a:r>
          </a:p>
        </p:txBody>
      </p:sp>
      <p:sp>
        <p:nvSpPr>
          <p:cNvPr id="19" name="Text Box 34">
            <a:extLst>
              <a:ext uri="{FF2B5EF4-FFF2-40B4-BE49-F238E27FC236}">
                <a16:creationId xmlns:a16="http://schemas.microsoft.com/office/drawing/2014/main" id="{E95E0F1C-C10F-453A-9FD6-82213AA1A1F4}"/>
              </a:ext>
            </a:extLst>
          </p:cNvPr>
          <p:cNvSpPr txBox="1">
            <a:spLocks noChangeArrowheads="1"/>
          </p:cNvSpPr>
          <p:nvPr/>
        </p:nvSpPr>
        <p:spPr bwMode="auto">
          <a:xfrm>
            <a:off x="3150394" y="5881657"/>
            <a:ext cx="8434387" cy="33655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CH" altLang="de-DE" sz="1600" i="1" dirty="0">
                <a:solidFill>
                  <a:srgbClr val="777777"/>
                </a:solidFill>
                <a:latin typeface="Arial" panose="020B0604020202020204" pitchFamily="34" charset="0"/>
                <a:cs typeface="Arial" panose="020B0604020202020204" pitchFamily="34" charset="0"/>
              </a:rPr>
              <a:t>Rückstau von Abwasser  =&gt; </a:t>
            </a:r>
            <a:r>
              <a:rPr lang="de-CH" altLang="de-DE" sz="1600" i="1" dirty="0">
                <a:solidFill>
                  <a:srgbClr val="FF0000"/>
                </a:solidFill>
                <a:latin typeface="Arial" panose="020B0604020202020204" pitchFamily="34" charset="0"/>
                <a:cs typeface="Arial" panose="020B0604020202020204" pitchFamily="34" charset="0"/>
              </a:rPr>
              <a:t>Überfluten des Kellers, Bauschäden</a:t>
            </a:r>
          </a:p>
        </p:txBody>
      </p:sp>
      <p:sp>
        <p:nvSpPr>
          <p:cNvPr id="20" name="Text Box 18">
            <a:extLst>
              <a:ext uri="{FF2B5EF4-FFF2-40B4-BE49-F238E27FC236}">
                <a16:creationId xmlns:a16="http://schemas.microsoft.com/office/drawing/2014/main" id="{C92BC223-16C5-4AAD-97A8-8D9346EF9FF8}"/>
              </a:ext>
            </a:extLst>
          </p:cNvPr>
          <p:cNvSpPr txBox="1">
            <a:spLocks noChangeArrowheads="1"/>
          </p:cNvSpPr>
          <p:nvPr/>
        </p:nvSpPr>
        <p:spPr bwMode="auto">
          <a:xfrm>
            <a:off x="3150394" y="5246657"/>
            <a:ext cx="8434387" cy="33655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CH" altLang="de-DE" sz="1600" i="1" dirty="0">
                <a:solidFill>
                  <a:srgbClr val="777777"/>
                </a:solidFill>
                <a:latin typeface="Arial" panose="020B0604020202020204" pitchFamily="34" charset="0"/>
                <a:cs typeface="Arial" panose="020B0604020202020204" pitchFamily="34" charset="0"/>
              </a:rPr>
              <a:t>Ausfliessen von verschmutztem Abwasser=&gt; </a:t>
            </a:r>
            <a:r>
              <a:rPr lang="de-CH" altLang="de-DE" sz="1600" i="1" dirty="0">
                <a:solidFill>
                  <a:srgbClr val="FF0000"/>
                </a:solidFill>
                <a:latin typeface="Arial" panose="020B0604020202020204" pitchFamily="34" charset="0"/>
                <a:cs typeface="Arial" panose="020B0604020202020204" pitchFamily="34" charset="0"/>
              </a:rPr>
              <a:t>Grundwasserverschmutzung </a:t>
            </a:r>
          </a:p>
        </p:txBody>
      </p:sp>
      <p:sp>
        <p:nvSpPr>
          <p:cNvPr id="32" name="Text Box 36">
            <a:extLst>
              <a:ext uri="{FF2B5EF4-FFF2-40B4-BE49-F238E27FC236}">
                <a16:creationId xmlns:a16="http://schemas.microsoft.com/office/drawing/2014/main" id="{C5869BB9-9DB0-4D1A-A545-A1CCD8179D2F}"/>
              </a:ext>
            </a:extLst>
          </p:cNvPr>
          <p:cNvSpPr txBox="1">
            <a:spLocks noChangeArrowheads="1"/>
          </p:cNvSpPr>
          <p:nvPr/>
        </p:nvSpPr>
        <p:spPr bwMode="auto">
          <a:xfrm>
            <a:off x="227014" y="799941"/>
            <a:ext cx="3240086" cy="369332"/>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CH" altLang="de-DE" sz="1800" b="1" dirty="0">
                <a:solidFill>
                  <a:srgbClr val="008080"/>
                </a:solidFill>
                <a:latin typeface="Arial" panose="020B0604020202020204" pitchFamily="34" charset="0"/>
                <a:cs typeface="Arial" panose="020B0604020202020204" pitchFamily="34" charset="0"/>
              </a:rPr>
              <a:t>Beispiele aus Lützelflüh</a:t>
            </a:r>
          </a:p>
        </p:txBody>
      </p:sp>
      <p:pic>
        <p:nvPicPr>
          <p:cNvPr id="3" name="Grafik 2" descr="Ein Bild, das Screenshot, Natur, Kreis enthält.&#10;&#10;Automatisch generierte Beschreibung">
            <a:extLst>
              <a:ext uri="{FF2B5EF4-FFF2-40B4-BE49-F238E27FC236}">
                <a16:creationId xmlns:a16="http://schemas.microsoft.com/office/drawing/2014/main" id="{6D0948C9-182C-B63F-55B9-3B78BE75A90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86853" y="1244841"/>
            <a:ext cx="3852000" cy="3852000"/>
          </a:xfrm>
          <a:prstGeom prst="rect">
            <a:avLst/>
          </a:prstGeom>
        </p:spPr>
      </p:pic>
      <p:pic>
        <p:nvPicPr>
          <p:cNvPr id="9" name="Grafik 8" descr="Ein Bild, das Höhle, Kunst enthält.&#10;&#10;Automatisch generierte Beschreibung">
            <a:extLst>
              <a:ext uri="{FF2B5EF4-FFF2-40B4-BE49-F238E27FC236}">
                <a16:creationId xmlns:a16="http://schemas.microsoft.com/office/drawing/2014/main" id="{296327B1-5C7D-869D-F3AD-221132D6D6F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53860" y="1244841"/>
            <a:ext cx="3962194" cy="3852000"/>
          </a:xfrm>
          <a:prstGeom prst="rect">
            <a:avLst/>
          </a:prstGeom>
        </p:spPr>
      </p:pic>
    </p:spTree>
    <p:extLst>
      <p:ext uri="{BB962C8B-B14F-4D97-AF65-F5344CB8AC3E}">
        <p14:creationId xmlns:p14="http://schemas.microsoft.com/office/powerpoint/2010/main" val="7509364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5A079719-0816-4AB0-93D6-3E04CF3CE746}"/>
              </a:ext>
            </a:extLst>
          </p:cNvPr>
          <p:cNvSpPr/>
          <p:nvPr/>
        </p:nvSpPr>
        <p:spPr>
          <a:xfrm>
            <a:off x="1" y="6319807"/>
            <a:ext cx="12192000" cy="538193"/>
          </a:xfrm>
          <a:prstGeom prst="rect">
            <a:avLst/>
          </a:prstGeom>
          <a:solidFill>
            <a:srgbClr val="0087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dirty="0" err="1"/>
              <a:t>ZpA</a:t>
            </a:r>
            <a:r>
              <a:rPr lang="de-CH" dirty="0"/>
              <a:t> Informationsanlass Lützelflüh, 02.05.2024</a:t>
            </a:r>
          </a:p>
        </p:txBody>
      </p:sp>
      <p:pic>
        <p:nvPicPr>
          <p:cNvPr id="22" name="Grafik 21">
            <a:extLst>
              <a:ext uri="{FF2B5EF4-FFF2-40B4-BE49-F238E27FC236}">
                <a16:creationId xmlns:a16="http://schemas.microsoft.com/office/drawing/2014/main" id="{61223C10-C56E-4575-8EA2-AA3913534D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46600" y="261335"/>
            <a:ext cx="1799175" cy="881906"/>
          </a:xfrm>
          <a:prstGeom prst="rect">
            <a:avLst/>
          </a:prstGeom>
        </p:spPr>
      </p:pic>
      <p:sp>
        <p:nvSpPr>
          <p:cNvPr id="23" name="Text Box 8">
            <a:extLst>
              <a:ext uri="{FF2B5EF4-FFF2-40B4-BE49-F238E27FC236}">
                <a16:creationId xmlns:a16="http://schemas.microsoft.com/office/drawing/2014/main" id="{CC1245BE-D74D-402D-8704-2632BC18715E}"/>
              </a:ext>
            </a:extLst>
          </p:cNvPr>
          <p:cNvSpPr txBox="1">
            <a:spLocks noChangeArrowheads="1"/>
          </p:cNvSpPr>
          <p:nvPr/>
        </p:nvSpPr>
        <p:spPr bwMode="auto">
          <a:xfrm>
            <a:off x="700186" y="261334"/>
            <a:ext cx="853712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50000"/>
              </a:spcBef>
              <a:buFontTx/>
              <a:buNone/>
            </a:pPr>
            <a:r>
              <a:rPr lang="de-CH" altLang="de-DE" sz="3000" b="1" dirty="0">
                <a:solidFill>
                  <a:srgbClr val="00877B"/>
                </a:solidFill>
                <a:latin typeface="Arial" panose="020B0604020202020204" pitchFamily="34" charset="0"/>
                <a:ea typeface="Verdana" panose="020B0604030504040204" pitchFamily="34" charset="0"/>
                <a:cs typeface="Arial" panose="020B0604020202020204" pitchFamily="34" charset="0"/>
              </a:rPr>
              <a:t>2. b) Vorgehen → Schadenbeurteilung</a:t>
            </a:r>
            <a:endParaRPr lang="de-CH" altLang="de-DE" sz="2800" b="1" dirty="0">
              <a:solidFill>
                <a:srgbClr val="5F5F5F"/>
              </a:solidFill>
              <a:latin typeface="Arial Unicode MS" panose="020B0604020202020204" pitchFamily="34" charset="-128"/>
            </a:endParaRPr>
          </a:p>
        </p:txBody>
      </p:sp>
      <p:sp>
        <p:nvSpPr>
          <p:cNvPr id="12" name="Text Box 20">
            <a:extLst>
              <a:ext uri="{FF2B5EF4-FFF2-40B4-BE49-F238E27FC236}">
                <a16:creationId xmlns:a16="http://schemas.microsoft.com/office/drawing/2014/main" id="{3F4381CE-07DD-4122-8E14-3D7DDF860E94}"/>
              </a:ext>
            </a:extLst>
          </p:cNvPr>
          <p:cNvSpPr txBox="1">
            <a:spLocks noChangeArrowheads="1"/>
          </p:cNvSpPr>
          <p:nvPr/>
        </p:nvSpPr>
        <p:spPr bwMode="auto">
          <a:xfrm>
            <a:off x="709613" y="5964590"/>
            <a:ext cx="10934991" cy="338554"/>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CH" altLang="de-DE" sz="1600" i="1" dirty="0">
                <a:solidFill>
                  <a:srgbClr val="FF0000"/>
                </a:solidFill>
                <a:latin typeface="Arial" panose="020B0604020202020204" pitchFamily="34" charset="0"/>
              </a:rPr>
              <a:t>Oberflächliche Versickerung von Regenwasser über eine begrünte Humusschicht ist in jedem Fall zu bevorzugen!</a:t>
            </a:r>
          </a:p>
        </p:txBody>
      </p:sp>
      <p:pic>
        <p:nvPicPr>
          <p:cNvPr id="13" name="Picture 27" descr="rasengitter">
            <a:extLst>
              <a:ext uri="{FF2B5EF4-FFF2-40B4-BE49-F238E27FC236}">
                <a16:creationId xmlns:a16="http://schemas.microsoft.com/office/drawing/2014/main" id="{199DB441-3A4F-418D-95D2-808200F4733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72976" y="1468079"/>
            <a:ext cx="2774950" cy="221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8" descr="mulde">
            <a:extLst>
              <a:ext uri="{FF2B5EF4-FFF2-40B4-BE49-F238E27FC236}">
                <a16:creationId xmlns:a16="http://schemas.microsoft.com/office/drawing/2014/main" id="{371C1EBC-C477-427E-AFCB-E307F89272E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892111" y="1276997"/>
            <a:ext cx="2768600"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9" descr="bodenpassage">
            <a:extLst>
              <a:ext uri="{FF2B5EF4-FFF2-40B4-BE49-F238E27FC236}">
                <a16:creationId xmlns:a16="http://schemas.microsoft.com/office/drawing/2014/main" id="{A99FE44C-6C62-484C-8FC1-1F57EE3B66C7}"/>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396963" y="1548980"/>
            <a:ext cx="1957388" cy="405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0" descr="Abstand_GW">
            <a:extLst>
              <a:ext uri="{FF2B5EF4-FFF2-40B4-BE49-F238E27FC236}">
                <a16:creationId xmlns:a16="http://schemas.microsoft.com/office/drawing/2014/main" id="{0F6A94B6-836C-430E-94E0-37AE12A2810B}"/>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00186" y="3703150"/>
            <a:ext cx="5386388" cy="229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20170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5A079719-0816-4AB0-93D6-3E04CF3CE746}"/>
              </a:ext>
            </a:extLst>
          </p:cNvPr>
          <p:cNvSpPr/>
          <p:nvPr/>
        </p:nvSpPr>
        <p:spPr>
          <a:xfrm>
            <a:off x="1" y="6319807"/>
            <a:ext cx="12192000" cy="538193"/>
          </a:xfrm>
          <a:prstGeom prst="rect">
            <a:avLst/>
          </a:prstGeom>
          <a:solidFill>
            <a:srgbClr val="0087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dirty="0" err="1"/>
              <a:t>ZpA</a:t>
            </a:r>
            <a:r>
              <a:rPr lang="de-CH" dirty="0"/>
              <a:t> Informationsanlass Lützelflüh, 02.05.2024</a:t>
            </a:r>
          </a:p>
        </p:txBody>
      </p:sp>
      <p:pic>
        <p:nvPicPr>
          <p:cNvPr id="22" name="Grafik 21">
            <a:extLst>
              <a:ext uri="{FF2B5EF4-FFF2-40B4-BE49-F238E27FC236}">
                <a16:creationId xmlns:a16="http://schemas.microsoft.com/office/drawing/2014/main" id="{61223C10-C56E-4575-8EA2-AA3913534D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46600" y="261335"/>
            <a:ext cx="1799175" cy="881906"/>
          </a:xfrm>
          <a:prstGeom prst="rect">
            <a:avLst/>
          </a:prstGeom>
        </p:spPr>
      </p:pic>
      <p:sp>
        <p:nvSpPr>
          <p:cNvPr id="23" name="Text Box 8">
            <a:extLst>
              <a:ext uri="{FF2B5EF4-FFF2-40B4-BE49-F238E27FC236}">
                <a16:creationId xmlns:a16="http://schemas.microsoft.com/office/drawing/2014/main" id="{CC1245BE-D74D-402D-8704-2632BC18715E}"/>
              </a:ext>
            </a:extLst>
          </p:cNvPr>
          <p:cNvSpPr txBox="1">
            <a:spLocks noChangeArrowheads="1"/>
          </p:cNvSpPr>
          <p:nvPr/>
        </p:nvSpPr>
        <p:spPr bwMode="auto">
          <a:xfrm>
            <a:off x="700186" y="261334"/>
            <a:ext cx="853712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50000"/>
              </a:spcBef>
              <a:buFontTx/>
              <a:buNone/>
            </a:pPr>
            <a:r>
              <a:rPr lang="de-CH" altLang="de-DE" sz="3000" b="1" dirty="0">
                <a:solidFill>
                  <a:srgbClr val="00877B"/>
                </a:solidFill>
                <a:latin typeface="Arial" panose="020B0604020202020204" pitchFamily="34" charset="0"/>
                <a:ea typeface="Verdana" panose="020B0604030504040204" pitchFamily="34" charset="0"/>
                <a:cs typeface="Arial" panose="020B0604020202020204" pitchFamily="34" charset="0"/>
              </a:rPr>
              <a:t>2. b) Vorgehen → Schadenbeurteilung</a:t>
            </a:r>
            <a:endParaRPr lang="de-CH" altLang="de-DE" sz="2800" b="1" dirty="0">
              <a:solidFill>
                <a:srgbClr val="5F5F5F"/>
              </a:solidFill>
              <a:latin typeface="Arial Unicode MS" panose="020B0604020202020204" pitchFamily="34" charset="-128"/>
            </a:endParaRPr>
          </a:p>
        </p:txBody>
      </p:sp>
      <p:sp>
        <p:nvSpPr>
          <p:cNvPr id="12" name="Text Box 20">
            <a:extLst>
              <a:ext uri="{FF2B5EF4-FFF2-40B4-BE49-F238E27FC236}">
                <a16:creationId xmlns:a16="http://schemas.microsoft.com/office/drawing/2014/main" id="{3F4381CE-07DD-4122-8E14-3D7DDF860E94}"/>
              </a:ext>
            </a:extLst>
          </p:cNvPr>
          <p:cNvSpPr txBox="1">
            <a:spLocks noChangeArrowheads="1"/>
          </p:cNvSpPr>
          <p:nvPr/>
        </p:nvSpPr>
        <p:spPr bwMode="auto">
          <a:xfrm>
            <a:off x="709613" y="5964590"/>
            <a:ext cx="10934991" cy="338554"/>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CH" altLang="de-DE" sz="1600" i="1" dirty="0">
                <a:solidFill>
                  <a:srgbClr val="FF0000"/>
                </a:solidFill>
                <a:latin typeface="Arial" panose="020B0604020202020204" pitchFamily="34" charset="0"/>
              </a:rPr>
              <a:t>Oberflächliche Versickerung von Regenwasser über eine begrünte Humusschicht ist in jedem Fall zu bevorzugen!</a:t>
            </a:r>
          </a:p>
        </p:txBody>
      </p:sp>
      <p:sp>
        <p:nvSpPr>
          <p:cNvPr id="11" name="Text Box 22">
            <a:extLst>
              <a:ext uri="{FF2B5EF4-FFF2-40B4-BE49-F238E27FC236}">
                <a16:creationId xmlns:a16="http://schemas.microsoft.com/office/drawing/2014/main" id="{D22B539F-0139-4047-9B0A-170E9701FDCE}"/>
              </a:ext>
            </a:extLst>
          </p:cNvPr>
          <p:cNvSpPr txBox="1">
            <a:spLocks noChangeArrowheads="1"/>
          </p:cNvSpPr>
          <p:nvPr/>
        </p:nvSpPr>
        <p:spPr bwMode="auto">
          <a:xfrm>
            <a:off x="528638" y="1414411"/>
            <a:ext cx="1803400" cy="366712"/>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50000"/>
              </a:spcBef>
              <a:buFontTx/>
              <a:buNone/>
            </a:pPr>
            <a:r>
              <a:rPr lang="de-CH" altLang="de-DE" sz="1800" b="1" dirty="0">
                <a:solidFill>
                  <a:srgbClr val="008080"/>
                </a:solidFill>
                <a:latin typeface="Arial" panose="020B0604020202020204" pitchFamily="34" charset="0"/>
              </a:rPr>
              <a:t>Gutes Beispiel</a:t>
            </a:r>
          </a:p>
        </p:txBody>
      </p:sp>
      <p:sp>
        <p:nvSpPr>
          <p:cNvPr id="17" name="Text Box 23">
            <a:extLst>
              <a:ext uri="{FF2B5EF4-FFF2-40B4-BE49-F238E27FC236}">
                <a16:creationId xmlns:a16="http://schemas.microsoft.com/office/drawing/2014/main" id="{DA48BB3F-E2D4-44F0-A9F5-4BC586D52AFA}"/>
              </a:ext>
            </a:extLst>
          </p:cNvPr>
          <p:cNvSpPr txBox="1">
            <a:spLocks noChangeArrowheads="1"/>
          </p:cNvSpPr>
          <p:nvPr/>
        </p:nvSpPr>
        <p:spPr bwMode="auto">
          <a:xfrm>
            <a:off x="3624262" y="1402738"/>
            <a:ext cx="2471738" cy="369887"/>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50000"/>
              </a:spcBef>
              <a:buFontTx/>
              <a:buNone/>
            </a:pPr>
            <a:r>
              <a:rPr lang="de-CH" altLang="de-DE" sz="1800" b="1" dirty="0">
                <a:solidFill>
                  <a:srgbClr val="008080"/>
                </a:solidFill>
                <a:latin typeface="Arial" panose="020B0604020202020204" pitchFamily="34" charset="0"/>
              </a:rPr>
              <a:t>Schlechte Beispiele</a:t>
            </a:r>
          </a:p>
        </p:txBody>
      </p:sp>
      <p:pic>
        <p:nvPicPr>
          <p:cNvPr id="18" name="Picture 33" descr="mulde_provett">
            <a:extLst>
              <a:ext uri="{FF2B5EF4-FFF2-40B4-BE49-F238E27FC236}">
                <a16:creationId xmlns:a16="http://schemas.microsoft.com/office/drawing/2014/main" id="{F4896A88-39BE-4A4E-BA38-E00FA688B47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84200" y="2289175"/>
            <a:ext cx="2628900" cy="305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30" descr="UT_02">
            <a:extLst>
              <a:ext uri="{FF2B5EF4-FFF2-40B4-BE49-F238E27FC236}">
                <a16:creationId xmlns:a16="http://schemas.microsoft.com/office/drawing/2014/main" id="{0740F852-097C-4B3F-99BC-F4926B6F3BF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992563" y="2220656"/>
            <a:ext cx="3429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1" descr="UT_03">
            <a:extLst>
              <a:ext uri="{FF2B5EF4-FFF2-40B4-BE49-F238E27FC236}">
                <a16:creationId xmlns:a16="http://schemas.microsoft.com/office/drawing/2014/main" id="{BB830824-7DD6-4DA2-B2AA-DD8CC706DA43}"/>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833813" y="2460369"/>
            <a:ext cx="332740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6" descr="LU_11">
            <a:extLst>
              <a:ext uri="{FF2B5EF4-FFF2-40B4-BE49-F238E27FC236}">
                <a16:creationId xmlns:a16="http://schemas.microsoft.com/office/drawing/2014/main" id="{DA323630-578F-4375-9DF0-FD0A042EA461}"/>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395663" y="2754056"/>
            <a:ext cx="35052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23">
            <a:extLst>
              <a:ext uri="{FF2B5EF4-FFF2-40B4-BE49-F238E27FC236}">
                <a16:creationId xmlns:a16="http://schemas.microsoft.com/office/drawing/2014/main" id="{11AFE8FA-4450-1334-E0CC-F47D6095E710}"/>
              </a:ext>
            </a:extLst>
          </p:cNvPr>
          <p:cNvSpPr txBox="1">
            <a:spLocks noChangeArrowheads="1"/>
          </p:cNvSpPr>
          <p:nvPr/>
        </p:nvSpPr>
        <p:spPr bwMode="auto">
          <a:xfrm>
            <a:off x="7028220" y="1403775"/>
            <a:ext cx="2927544" cy="369332"/>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50000"/>
              </a:spcBef>
              <a:buFontTx/>
              <a:buNone/>
            </a:pPr>
            <a:r>
              <a:rPr lang="de-CH" altLang="de-DE" sz="1800" b="1" dirty="0">
                <a:solidFill>
                  <a:srgbClr val="008080"/>
                </a:solidFill>
                <a:latin typeface="Arial" panose="020B0604020202020204" pitchFamily="34" charset="0"/>
              </a:rPr>
              <a:t>Beispiel aus Lützelflüh</a:t>
            </a:r>
          </a:p>
        </p:txBody>
      </p:sp>
      <p:pic>
        <p:nvPicPr>
          <p:cNvPr id="4" name="Grafik 3" descr="Ein Bild, das Kreis, Gelände, draußen, Loch enthält.&#10;&#10;Automatisch generierte Beschreibung">
            <a:extLst>
              <a:ext uri="{FF2B5EF4-FFF2-40B4-BE49-F238E27FC236}">
                <a16:creationId xmlns:a16="http://schemas.microsoft.com/office/drawing/2014/main" id="{3D97F8A6-F30D-D8C5-6486-CAF28B855CD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5400000">
            <a:off x="7399482" y="2334003"/>
            <a:ext cx="4080000" cy="3060000"/>
          </a:xfrm>
          <a:prstGeom prst="rect">
            <a:avLst/>
          </a:prstGeom>
        </p:spPr>
      </p:pic>
    </p:spTree>
    <p:extLst>
      <p:ext uri="{BB962C8B-B14F-4D97-AF65-F5344CB8AC3E}">
        <p14:creationId xmlns:p14="http://schemas.microsoft.com/office/powerpoint/2010/main" val="7176872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linds(horizontal)">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ppt_x"/>
                                          </p:val>
                                        </p:tav>
                                        <p:tav tm="100000">
                                          <p:val>
                                            <p:strVal val="#ppt_x"/>
                                          </p:val>
                                        </p:tav>
                                      </p:tavLst>
                                    </p:anim>
                                    <p:anim calcmode="lin" valueType="num">
                                      <p:cBhvr additive="base">
                                        <p:cTn id="3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5A079719-0816-4AB0-93D6-3E04CF3CE746}"/>
              </a:ext>
            </a:extLst>
          </p:cNvPr>
          <p:cNvSpPr/>
          <p:nvPr/>
        </p:nvSpPr>
        <p:spPr>
          <a:xfrm>
            <a:off x="1" y="6319807"/>
            <a:ext cx="12192000" cy="538193"/>
          </a:xfrm>
          <a:prstGeom prst="rect">
            <a:avLst/>
          </a:prstGeom>
          <a:solidFill>
            <a:srgbClr val="0087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dirty="0" err="1"/>
              <a:t>ZpA</a:t>
            </a:r>
            <a:r>
              <a:rPr lang="de-CH" dirty="0"/>
              <a:t> Informationsanlass Lützelflüh, 02.05.2024</a:t>
            </a:r>
          </a:p>
        </p:txBody>
      </p:sp>
      <p:sp>
        <p:nvSpPr>
          <p:cNvPr id="15" name="Rechteck 14">
            <a:extLst>
              <a:ext uri="{FF2B5EF4-FFF2-40B4-BE49-F238E27FC236}">
                <a16:creationId xmlns:a16="http://schemas.microsoft.com/office/drawing/2014/main" id="{3A7A2FAC-9AD0-49A5-A72F-7D287A7DBC2F}"/>
              </a:ext>
            </a:extLst>
          </p:cNvPr>
          <p:cNvSpPr/>
          <p:nvPr/>
        </p:nvSpPr>
        <p:spPr>
          <a:xfrm>
            <a:off x="700186" y="1215969"/>
            <a:ext cx="10911243" cy="4555093"/>
          </a:xfrm>
          <a:prstGeom prst="rect">
            <a:avLst/>
          </a:prstGeom>
        </p:spPr>
        <p:txBody>
          <a:bodyPr wrap="square" lIns="91440" tIns="45720" rIns="91440" bIns="45720" anchor="t">
            <a:spAutoFit/>
          </a:bodyPr>
          <a:lstStyle/>
          <a:p>
            <a:pPr marL="457200" indent="-457200">
              <a:spcBef>
                <a:spcPct val="50000"/>
              </a:spcBef>
              <a:buFont typeface="+mj-lt"/>
              <a:buAutoNum type="arabicPeriod"/>
            </a:pPr>
            <a:r>
              <a:rPr lang="de-CH" altLang="de-DE" sz="2000" b="1" u="sng" dirty="0">
                <a:solidFill>
                  <a:schemeClr val="tx1">
                    <a:lumMod val="65000"/>
                    <a:lumOff val="35000"/>
                  </a:schemeClr>
                </a:solidFill>
                <a:latin typeface="Arial" panose="020B0604020202020204" pitchFamily="34" charset="0"/>
                <a:cs typeface="Arial" panose="020B0604020202020204" pitchFamily="34" charset="0"/>
              </a:rPr>
              <a:t>Einleitung - Projektauslöser</a:t>
            </a:r>
          </a:p>
          <a:p>
            <a:pPr marL="914400" lvl="1" indent="-457200">
              <a:spcBef>
                <a:spcPct val="50000"/>
              </a:spcBef>
              <a:buFont typeface="+mj-lt"/>
              <a:buAutoNum type="alphaLcParenR"/>
            </a:pPr>
            <a:r>
              <a:rPr lang="de-CH" altLang="de-DE" sz="2000" b="1" dirty="0">
                <a:solidFill>
                  <a:schemeClr val="tx1">
                    <a:lumMod val="65000"/>
                    <a:lumOff val="35000"/>
                  </a:schemeClr>
                </a:solidFill>
                <a:latin typeface="Arial" panose="020B0604020202020204" pitchFamily="34" charset="0"/>
                <a:cs typeface="Arial" panose="020B0604020202020204" pitchFamily="34" charset="0"/>
              </a:rPr>
              <a:t>Situation der best. privaten Abwasseranlagen vs. Gesetzgebung</a:t>
            </a:r>
          </a:p>
          <a:p>
            <a:pPr marL="914400" lvl="1" indent="-457200">
              <a:spcBef>
                <a:spcPct val="50000"/>
              </a:spcBef>
              <a:buFont typeface="+mj-lt"/>
              <a:buAutoNum type="alphaLcParenR"/>
            </a:pPr>
            <a:r>
              <a:rPr lang="de-CH" altLang="de-DE" sz="2000" b="1" dirty="0">
                <a:solidFill>
                  <a:schemeClr val="tx1">
                    <a:lumMod val="65000"/>
                    <a:lumOff val="35000"/>
                  </a:schemeClr>
                </a:solidFill>
                <a:latin typeface="Arial" panose="020B0604020202020204" pitchFamily="34" charset="0"/>
                <a:cs typeface="Arial" panose="020B0604020202020204" pitchFamily="34" charset="0"/>
              </a:rPr>
              <a:t>Ziel</a:t>
            </a:r>
          </a:p>
          <a:p>
            <a:pPr marL="457200" indent="-457200">
              <a:spcBef>
                <a:spcPct val="50000"/>
              </a:spcBef>
              <a:buFont typeface="+mj-lt"/>
              <a:buAutoNum type="arabicPeriod"/>
            </a:pPr>
            <a:r>
              <a:rPr lang="de-CH" altLang="de-DE" sz="2000" b="1" u="sng" dirty="0">
                <a:solidFill>
                  <a:schemeClr val="tx1">
                    <a:lumMod val="65000"/>
                    <a:lumOff val="35000"/>
                  </a:schemeClr>
                </a:solidFill>
                <a:latin typeface="Arial" panose="020B0604020202020204" pitchFamily="34" charset="0"/>
                <a:cs typeface="Arial" panose="020B0604020202020204" pitchFamily="34" charset="0"/>
              </a:rPr>
              <a:t>Vorgehen:</a:t>
            </a:r>
          </a:p>
          <a:p>
            <a:pPr marL="914400" lvl="1" indent="-457200">
              <a:spcBef>
                <a:spcPct val="50000"/>
              </a:spcBef>
              <a:buFont typeface="+mj-lt"/>
              <a:buAutoNum type="alphaLcParenR"/>
            </a:pPr>
            <a:r>
              <a:rPr lang="de-CH" altLang="de-DE" sz="2000" b="1" dirty="0">
                <a:solidFill>
                  <a:schemeClr val="tx1">
                    <a:lumMod val="65000"/>
                    <a:lumOff val="35000"/>
                  </a:schemeClr>
                </a:solidFill>
                <a:latin typeface="Arial" panose="020B0604020202020204" pitchFamily="34" charset="0"/>
                <a:cs typeface="Arial" panose="020B0604020202020204" pitchFamily="34" charset="0"/>
              </a:rPr>
              <a:t>Aufnahmen</a:t>
            </a:r>
          </a:p>
          <a:p>
            <a:pPr marL="914400" lvl="1" indent="-457200">
              <a:spcBef>
                <a:spcPct val="50000"/>
              </a:spcBef>
              <a:buFont typeface="+mj-lt"/>
              <a:buAutoNum type="alphaLcParenR"/>
            </a:pPr>
            <a:r>
              <a:rPr lang="de-CH" altLang="de-DE" sz="2000" b="1" dirty="0">
                <a:solidFill>
                  <a:schemeClr val="tx1">
                    <a:lumMod val="65000"/>
                    <a:lumOff val="35000"/>
                  </a:schemeClr>
                </a:solidFill>
                <a:latin typeface="Arial" panose="020B0604020202020204" pitchFamily="34" charset="0"/>
                <a:cs typeface="Arial" panose="020B0604020202020204" pitchFamily="34" charset="0"/>
              </a:rPr>
              <a:t>Schadenbeurteilung</a:t>
            </a:r>
          </a:p>
          <a:p>
            <a:pPr marL="914400" lvl="1" indent="-457200">
              <a:spcBef>
                <a:spcPct val="50000"/>
              </a:spcBef>
              <a:buFont typeface="+mj-lt"/>
              <a:buAutoNum type="alphaLcParenR"/>
            </a:pPr>
            <a:r>
              <a:rPr lang="de-CH" altLang="de-DE" sz="2000" b="1" dirty="0">
                <a:solidFill>
                  <a:schemeClr val="tx1">
                    <a:lumMod val="65000"/>
                    <a:lumOff val="35000"/>
                  </a:schemeClr>
                </a:solidFill>
                <a:latin typeface="Arial" panose="020B0604020202020204" pitchFamily="34" charset="0"/>
                <a:cs typeface="Arial" panose="020B0604020202020204" pitchFamily="34" charset="0"/>
              </a:rPr>
              <a:t>Massnahmendefinition</a:t>
            </a:r>
          </a:p>
          <a:p>
            <a:pPr marL="914400" lvl="1" indent="-457200">
              <a:spcBef>
                <a:spcPct val="50000"/>
              </a:spcBef>
              <a:buFont typeface="+mj-lt"/>
              <a:buAutoNum type="alphaLcParenR"/>
            </a:pPr>
            <a:r>
              <a:rPr lang="de-CH" altLang="de-DE" sz="2000" b="1" dirty="0">
                <a:solidFill>
                  <a:schemeClr val="tx1">
                    <a:lumMod val="65000"/>
                    <a:lumOff val="35000"/>
                  </a:schemeClr>
                </a:solidFill>
                <a:latin typeface="Arial" panose="020B0604020202020204" pitchFamily="34" charset="0"/>
                <a:cs typeface="Arial" panose="020B0604020202020204" pitchFamily="34" charset="0"/>
              </a:rPr>
              <a:t>Dokumentation</a:t>
            </a:r>
          </a:p>
          <a:p>
            <a:pPr marL="914400" lvl="1" indent="-457200">
              <a:spcBef>
                <a:spcPct val="50000"/>
              </a:spcBef>
              <a:buFont typeface="+mj-lt"/>
              <a:buAutoNum type="alphaLcParenR"/>
            </a:pPr>
            <a:r>
              <a:rPr lang="de-CH" altLang="de-DE" sz="2000" b="1" dirty="0">
                <a:solidFill>
                  <a:schemeClr val="tx1">
                    <a:lumMod val="65000"/>
                    <a:lumOff val="35000"/>
                  </a:schemeClr>
                </a:solidFill>
                <a:latin typeface="Arial" panose="020B0604020202020204" pitchFamily="34" charset="0"/>
                <a:cs typeface="Arial" panose="020B0604020202020204" pitchFamily="34" charset="0"/>
              </a:rPr>
              <a:t>Umsetzung</a:t>
            </a:r>
          </a:p>
          <a:p>
            <a:pPr marL="914400" lvl="1" indent="-457200">
              <a:spcBef>
                <a:spcPct val="50000"/>
              </a:spcBef>
              <a:buFont typeface="+mj-lt"/>
              <a:buAutoNum type="alphaLcParenR"/>
            </a:pPr>
            <a:r>
              <a:rPr lang="de-CH" altLang="de-DE" sz="2000" b="1" dirty="0">
                <a:solidFill>
                  <a:schemeClr val="tx1">
                    <a:lumMod val="65000"/>
                    <a:lumOff val="35000"/>
                  </a:schemeClr>
                </a:solidFill>
                <a:latin typeface="Arial" panose="020B0604020202020204" pitchFamily="34" charset="0"/>
                <a:cs typeface="Arial" panose="020B0604020202020204" pitchFamily="34" charset="0"/>
              </a:rPr>
              <a:t>Alles saniert, wie weiter?</a:t>
            </a:r>
          </a:p>
        </p:txBody>
      </p:sp>
      <p:pic>
        <p:nvPicPr>
          <p:cNvPr id="11" name="Grafik 10">
            <a:extLst>
              <a:ext uri="{FF2B5EF4-FFF2-40B4-BE49-F238E27FC236}">
                <a16:creationId xmlns:a16="http://schemas.microsoft.com/office/drawing/2014/main" id="{AAD1DC79-9216-440A-B843-EB9A648CC8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46600" y="261335"/>
            <a:ext cx="1799175" cy="881906"/>
          </a:xfrm>
          <a:prstGeom prst="rect">
            <a:avLst/>
          </a:prstGeom>
        </p:spPr>
      </p:pic>
      <p:sp>
        <p:nvSpPr>
          <p:cNvPr id="12" name="Text Box 8">
            <a:extLst>
              <a:ext uri="{FF2B5EF4-FFF2-40B4-BE49-F238E27FC236}">
                <a16:creationId xmlns:a16="http://schemas.microsoft.com/office/drawing/2014/main" id="{4B508C32-9965-478B-A741-B313CA20F5B4}"/>
              </a:ext>
            </a:extLst>
          </p:cNvPr>
          <p:cNvSpPr txBox="1">
            <a:spLocks noChangeArrowheads="1"/>
          </p:cNvSpPr>
          <p:nvPr/>
        </p:nvSpPr>
        <p:spPr bwMode="auto">
          <a:xfrm>
            <a:off x="700186" y="261334"/>
            <a:ext cx="9134039"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50000"/>
              </a:spcBef>
              <a:buNone/>
            </a:pPr>
            <a:r>
              <a:rPr lang="de-CH" altLang="de-DE" sz="3000" b="1" dirty="0">
                <a:solidFill>
                  <a:srgbClr val="00877B"/>
                </a:solidFill>
                <a:latin typeface="Arial" panose="020B0604020202020204" pitchFamily="34" charset="0"/>
                <a:ea typeface="Verdana" panose="020B0604030504040204" pitchFamily="34" charset="0"/>
                <a:cs typeface="Arial" panose="020B0604020202020204" pitchFamily="34" charset="0"/>
              </a:rPr>
              <a:t>Projektinhalt</a:t>
            </a:r>
            <a:br>
              <a:rPr lang="de-CH" altLang="de-DE" sz="3000" b="1" dirty="0">
                <a:solidFill>
                  <a:srgbClr val="00877B"/>
                </a:solidFill>
                <a:latin typeface="Arial" panose="020B0604020202020204" pitchFamily="34" charset="0"/>
                <a:ea typeface="Verdana" panose="020B0604030504040204" pitchFamily="34" charset="0"/>
                <a:cs typeface="Arial" panose="020B0604020202020204" pitchFamily="34" charset="0"/>
              </a:rPr>
            </a:br>
            <a:endParaRPr lang="de-CH" altLang="de-DE" sz="2800" b="1" dirty="0">
              <a:solidFill>
                <a:srgbClr val="5F5F5F"/>
              </a:solidFill>
              <a:latin typeface="Arial Unicode MS" panose="020B0604020202020204" pitchFamily="34" charset="-128"/>
            </a:endParaRPr>
          </a:p>
        </p:txBody>
      </p:sp>
    </p:spTree>
    <p:extLst>
      <p:ext uri="{BB962C8B-B14F-4D97-AF65-F5344CB8AC3E}">
        <p14:creationId xmlns:p14="http://schemas.microsoft.com/office/powerpoint/2010/main" val="32809142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5A079719-0816-4AB0-93D6-3E04CF3CE746}"/>
              </a:ext>
            </a:extLst>
          </p:cNvPr>
          <p:cNvSpPr/>
          <p:nvPr/>
        </p:nvSpPr>
        <p:spPr>
          <a:xfrm>
            <a:off x="1" y="6319807"/>
            <a:ext cx="12192000" cy="538193"/>
          </a:xfrm>
          <a:prstGeom prst="rect">
            <a:avLst/>
          </a:prstGeom>
          <a:solidFill>
            <a:srgbClr val="0087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dirty="0" err="1"/>
              <a:t>ZpA</a:t>
            </a:r>
            <a:r>
              <a:rPr lang="de-CH" dirty="0"/>
              <a:t> Informationsanlass Lützelflüh, 02.05.2024</a:t>
            </a:r>
          </a:p>
        </p:txBody>
      </p:sp>
      <p:pic>
        <p:nvPicPr>
          <p:cNvPr id="10" name="Grafik 9">
            <a:extLst>
              <a:ext uri="{FF2B5EF4-FFF2-40B4-BE49-F238E27FC236}">
                <a16:creationId xmlns:a16="http://schemas.microsoft.com/office/drawing/2014/main" id="{59E0C3EC-E77B-4612-B487-F4069EE14C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46600" y="261335"/>
            <a:ext cx="1799175" cy="881906"/>
          </a:xfrm>
          <a:prstGeom prst="rect">
            <a:avLst/>
          </a:prstGeom>
        </p:spPr>
      </p:pic>
      <p:sp>
        <p:nvSpPr>
          <p:cNvPr id="14" name="Text Box 8">
            <a:extLst>
              <a:ext uri="{FF2B5EF4-FFF2-40B4-BE49-F238E27FC236}">
                <a16:creationId xmlns:a16="http://schemas.microsoft.com/office/drawing/2014/main" id="{AE8340F4-B960-4C50-84AA-55620B1EEADE}"/>
              </a:ext>
            </a:extLst>
          </p:cNvPr>
          <p:cNvSpPr txBox="1">
            <a:spLocks noChangeArrowheads="1"/>
          </p:cNvSpPr>
          <p:nvPr/>
        </p:nvSpPr>
        <p:spPr bwMode="auto">
          <a:xfrm>
            <a:off x="700185" y="261334"/>
            <a:ext cx="9124949"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50000"/>
              </a:spcBef>
              <a:buNone/>
            </a:pPr>
            <a:r>
              <a:rPr lang="de-CH" altLang="de-DE" sz="3000" b="1" dirty="0">
                <a:solidFill>
                  <a:srgbClr val="00877B"/>
                </a:solidFill>
                <a:latin typeface="Arial" panose="020B0604020202020204" pitchFamily="34" charset="0"/>
                <a:ea typeface="Verdana" panose="020B0604030504040204" pitchFamily="34" charset="0"/>
                <a:cs typeface="Arial" panose="020B0604020202020204" pitchFamily="34" charset="0"/>
              </a:rPr>
              <a:t>2. c) Vorgehen → Massnahmenplanung</a:t>
            </a:r>
            <a:endParaRPr lang="de-CH" sz="3000" b="1" dirty="0">
              <a:solidFill>
                <a:srgbClr val="00877B"/>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2" name="Text Box 32">
            <a:extLst>
              <a:ext uri="{FF2B5EF4-FFF2-40B4-BE49-F238E27FC236}">
                <a16:creationId xmlns:a16="http://schemas.microsoft.com/office/drawing/2014/main" id="{3FF9DD45-1C06-4B78-8B05-756BA254AC71}"/>
              </a:ext>
            </a:extLst>
          </p:cNvPr>
          <p:cNvSpPr txBox="1">
            <a:spLocks noChangeArrowheads="1"/>
          </p:cNvSpPr>
          <p:nvPr/>
        </p:nvSpPr>
        <p:spPr bwMode="auto">
          <a:xfrm>
            <a:off x="798513" y="1320524"/>
            <a:ext cx="8005762" cy="61595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CH" altLang="de-DE" sz="1600" b="1" dirty="0">
                <a:solidFill>
                  <a:srgbClr val="5F5F5F"/>
                </a:solidFill>
                <a:latin typeface="Arial" panose="020B0604020202020204" pitchFamily="34" charset="0"/>
                <a:cs typeface="Arial" panose="020B0604020202020204" pitchFamily="34" charset="0"/>
              </a:rPr>
              <a:t>Aufgrund des Schadenbilds werden die Sanierungsmassnahmen in folgende Kategorien unterschieden:</a:t>
            </a:r>
            <a:r>
              <a:rPr lang="de-CH" altLang="de-DE" sz="1800" b="1" dirty="0">
                <a:solidFill>
                  <a:srgbClr val="5F5F5F"/>
                </a:solidFill>
                <a:latin typeface="Arial" panose="020B0604020202020204" pitchFamily="34" charset="0"/>
                <a:cs typeface="Arial" panose="020B0604020202020204" pitchFamily="34" charset="0"/>
              </a:rPr>
              <a:t> </a:t>
            </a:r>
          </a:p>
        </p:txBody>
      </p:sp>
      <p:sp>
        <p:nvSpPr>
          <p:cNvPr id="13" name="Text Box 34">
            <a:extLst>
              <a:ext uri="{FF2B5EF4-FFF2-40B4-BE49-F238E27FC236}">
                <a16:creationId xmlns:a16="http://schemas.microsoft.com/office/drawing/2014/main" id="{EB5F30F7-3C64-489A-8ED8-1E82876D03C4}"/>
              </a:ext>
            </a:extLst>
          </p:cNvPr>
          <p:cNvSpPr txBox="1">
            <a:spLocks noChangeArrowheads="1"/>
          </p:cNvSpPr>
          <p:nvPr/>
        </p:nvSpPr>
        <p:spPr bwMode="auto">
          <a:xfrm>
            <a:off x="830263" y="2537128"/>
            <a:ext cx="8270875" cy="8255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de-CH" altLang="de-DE" sz="1600" b="1" dirty="0">
                <a:solidFill>
                  <a:schemeClr val="tx1">
                    <a:lumMod val="65000"/>
                    <a:lumOff val="35000"/>
                  </a:schemeClr>
                </a:solidFill>
                <a:latin typeface="Arial" panose="020B0604020202020204" pitchFamily="34" charset="0"/>
                <a:cs typeface="Arial" panose="020B0604020202020204" pitchFamily="34" charset="0"/>
              </a:rPr>
              <a:t>Reparatur	Örtliche Massnahmen durch Robotertechnologie</a:t>
            </a:r>
          </a:p>
          <a:p>
            <a:pPr eaLnBrk="1" hangingPunct="1">
              <a:spcBef>
                <a:spcPct val="0"/>
              </a:spcBef>
              <a:buFontTx/>
              <a:buNone/>
            </a:pPr>
            <a:r>
              <a:rPr lang="de-CH" altLang="de-DE" sz="1600" b="1" dirty="0">
                <a:solidFill>
                  <a:schemeClr val="tx1">
                    <a:lumMod val="65000"/>
                    <a:lumOff val="35000"/>
                  </a:schemeClr>
                </a:solidFill>
                <a:latin typeface="Arial" panose="020B0604020202020204" pitchFamily="34" charset="0"/>
                <a:cs typeface="Arial" panose="020B0604020202020204" pitchFamily="34" charset="0"/>
              </a:rPr>
              <a:t>Renovierung	Gesamte Haltung durch </a:t>
            </a:r>
            <a:r>
              <a:rPr lang="de-CH" altLang="de-DE" sz="1600" b="1" dirty="0" err="1">
                <a:solidFill>
                  <a:schemeClr val="tx1">
                    <a:lumMod val="65000"/>
                    <a:lumOff val="35000"/>
                  </a:schemeClr>
                </a:solidFill>
                <a:latin typeface="Arial" panose="020B0604020202020204" pitchFamily="34" charset="0"/>
                <a:cs typeface="Arial" panose="020B0604020202020204" pitchFamily="34" charset="0"/>
              </a:rPr>
              <a:t>Relining</a:t>
            </a:r>
            <a:endParaRPr lang="de-CH" altLang="de-DE" sz="1600" b="1" dirty="0">
              <a:solidFill>
                <a:schemeClr val="tx1">
                  <a:lumMod val="65000"/>
                  <a:lumOff val="35000"/>
                </a:schemeClr>
              </a:solidFill>
              <a:latin typeface="Arial" panose="020B0604020202020204" pitchFamily="34" charset="0"/>
              <a:cs typeface="Arial" panose="020B0604020202020204" pitchFamily="34" charset="0"/>
            </a:endParaRPr>
          </a:p>
          <a:p>
            <a:pPr eaLnBrk="1" hangingPunct="1">
              <a:spcBef>
                <a:spcPct val="0"/>
              </a:spcBef>
              <a:buFontTx/>
              <a:buNone/>
            </a:pPr>
            <a:r>
              <a:rPr lang="de-CH" altLang="de-DE" sz="1600" b="1" dirty="0">
                <a:solidFill>
                  <a:schemeClr val="tx1">
                    <a:lumMod val="65000"/>
                    <a:lumOff val="35000"/>
                  </a:schemeClr>
                </a:solidFill>
                <a:latin typeface="Arial" panose="020B0604020202020204" pitchFamily="34" charset="0"/>
                <a:cs typeface="Arial" panose="020B0604020202020204" pitchFamily="34" charset="0"/>
              </a:rPr>
              <a:t>Erneuerung	Gesamte Haltung durch Ersatz</a:t>
            </a:r>
          </a:p>
        </p:txBody>
      </p:sp>
      <p:sp>
        <p:nvSpPr>
          <p:cNvPr id="17" name="Text Box 31">
            <a:extLst>
              <a:ext uri="{FF2B5EF4-FFF2-40B4-BE49-F238E27FC236}">
                <a16:creationId xmlns:a16="http://schemas.microsoft.com/office/drawing/2014/main" id="{BF4F5F17-9AC1-48BE-B6B8-C498C0706801}"/>
              </a:ext>
            </a:extLst>
          </p:cNvPr>
          <p:cNvSpPr txBox="1">
            <a:spLocks noChangeArrowheads="1"/>
          </p:cNvSpPr>
          <p:nvPr/>
        </p:nvSpPr>
        <p:spPr bwMode="auto">
          <a:xfrm>
            <a:off x="823913" y="2101536"/>
            <a:ext cx="8005762" cy="366712"/>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CH" altLang="de-DE" sz="1800" b="1" dirty="0">
                <a:solidFill>
                  <a:srgbClr val="5F5F5F"/>
                </a:solidFill>
                <a:latin typeface="Arial" panose="020B0604020202020204" pitchFamily="34" charset="0"/>
                <a:cs typeface="Arial" panose="020B0604020202020204" pitchFamily="34" charset="0"/>
              </a:rPr>
              <a:t>Leitungen</a:t>
            </a:r>
          </a:p>
        </p:txBody>
      </p:sp>
      <p:sp>
        <p:nvSpPr>
          <p:cNvPr id="18" name="Text Box 31">
            <a:extLst>
              <a:ext uri="{FF2B5EF4-FFF2-40B4-BE49-F238E27FC236}">
                <a16:creationId xmlns:a16="http://schemas.microsoft.com/office/drawing/2014/main" id="{7BF8CA32-73FC-4576-AA3D-039E2ED39AD5}"/>
              </a:ext>
            </a:extLst>
          </p:cNvPr>
          <p:cNvSpPr txBox="1">
            <a:spLocks noChangeArrowheads="1"/>
          </p:cNvSpPr>
          <p:nvPr/>
        </p:nvSpPr>
        <p:spPr bwMode="auto">
          <a:xfrm>
            <a:off x="830263" y="4390268"/>
            <a:ext cx="8004175" cy="366712"/>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CH" altLang="de-DE" sz="1800" b="1" dirty="0">
                <a:solidFill>
                  <a:srgbClr val="5F5F5F"/>
                </a:solidFill>
                <a:latin typeface="Arial" panose="020B0604020202020204" pitchFamily="34" charset="0"/>
                <a:cs typeface="Arial" panose="020B0604020202020204" pitchFamily="34" charset="0"/>
              </a:rPr>
              <a:t>Schachtanlagen inkl. Versickerungsanlagen</a:t>
            </a:r>
          </a:p>
        </p:txBody>
      </p:sp>
      <p:sp>
        <p:nvSpPr>
          <p:cNvPr id="19" name="Text Box 34">
            <a:extLst>
              <a:ext uri="{FF2B5EF4-FFF2-40B4-BE49-F238E27FC236}">
                <a16:creationId xmlns:a16="http://schemas.microsoft.com/office/drawing/2014/main" id="{5E0697CE-4361-4A28-B1A8-19036F6CA319}"/>
              </a:ext>
            </a:extLst>
          </p:cNvPr>
          <p:cNvSpPr txBox="1">
            <a:spLocks noChangeArrowheads="1"/>
          </p:cNvSpPr>
          <p:nvPr/>
        </p:nvSpPr>
        <p:spPr bwMode="auto">
          <a:xfrm>
            <a:off x="830263" y="4820480"/>
            <a:ext cx="7439025" cy="338554"/>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de-CH" altLang="de-DE" sz="1600" b="1" dirty="0">
                <a:solidFill>
                  <a:schemeClr val="tx1">
                    <a:lumMod val="65000"/>
                    <a:lumOff val="35000"/>
                  </a:schemeClr>
                </a:solidFill>
                <a:latin typeface="Arial" panose="020B0604020202020204" pitchFamily="34" charset="0"/>
                <a:cs typeface="Arial" panose="020B0604020202020204" pitchFamily="34" charset="0"/>
              </a:rPr>
              <a:t>Massnahmen werden durch Baumeister oder Gartenbaufirma umgesetzt</a:t>
            </a:r>
          </a:p>
        </p:txBody>
      </p:sp>
      <p:sp>
        <p:nvSpPr>
          <p:cNvPr id="24" name="Text Box 32">
            <a:extLst>
              <a:ext uri="{FF2B5EF4-FFF2-40B4-BE49-F238E27FC236}">
                <a16:creationId xmlns:a16="http://schemas.microsoft.com/office/drawing/2014/main" id="{D9682FF5-6FAC-4EA7-BE87-B5C9BF647B27}"/>
              </a:ext>
            </a:extLst>
          </p:cNvPr>
          <p:cNvSpPr txBox="1">
            <a:spLocks noChangeArrowheads="1"/>
          </p:cNvSpPr>
          <p:nvPr/>
        </p:nvSpPr>
        <p:spPr bwMode="auto">
          <a:xfrm>
            <a:off x="830263" y="3539157"/>
            <a:ext cx="6700837" cy="738664"/>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CH" altLang="de-DE" sz="1400" b="1" dirty="0">
                <a:solidFill>
                  <a:srgbClr val="FF0000"/>
                </a:solidFill>
                <a:latin typeface="Arial" panose="020B0604020202020204" pitchFamily="34" charset="0"/>
                <a:cs typeface="Arial" panose="020B0604020202020204" pitchFamily="34" charset="0"/>
              </a:rPr>
              <a:t>OSTAG prüft vor allem die technische Machbarkeit einer Innensanierung, (keine Detailplanung, keine Wirtschaftlichkeitsprüfungen mit Variantenvergleich)</a:t>
            </a:r>
          </a:p>
        </p:txBody>
      </p:sp>
      <p:pic>
        <p:nvPicPr>
          <p:cNvPr id="15" name="Picture 2" descr="RohrMax Abwasserrohr sanieren – Rohrschaden durch Wurzeleinwuchs">
            <a:extLst>
              <a:ext uri="{FF2B5EF4-FFF2-40B4-BE49-F238E27FC236}">
                <a16:creationId xmlns:a16="http://schemas.microsoft.com/office/drawing/2014/main" id="{684629ED-0730-45C7-A228-B8986DCF8EA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082672" y="2196054"/>
            <a:ext cx="1886132" cy="225260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6" name="Picture 2" descr="Ausgehärteter Liner in einem Abwasserrohr – Inliner-Rohrsanierung durch RohrMax">
            <a:extLst>
              <a:ext uri="{FF2B5EF4-FFF2-40B4-BE49-F238E27FC236}">
                <a16:creationId xmlns:a16="http://schemas.microsoft.com/office/drawing/2014/main" id="{247829A0-2739-4B5F-AE15-B077856993F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825134" y="2185667"/>
            <a:ext cx="1893899" cy="226188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4528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ppt_x"/>
                                          </p:val>
                                        </p:tav>
                                        <p:tav tm="100000">
                                          <p:val>
                                            <p:strVal val="#ppt_x"/>
                                          </p:val>
                                        </p:tav>
                                      </p:tavLst>
                                    </p:anim>
                                    <p:anim calcmode="lin" valueType="num">
                                      <p:cBhvr additive="base">
                                        <p:cTn id="3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18" grpId="0"/>
      <p:bldP spid="19"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5A079719-0816-4AB0-93D6-3E04CF3CE746}"/>
              </a:ext>
            </a:extLst>
          </p:cNvPr>
          <p:cNvSpPr/>
          <p:nvPr/>
        </p:nvSpPr>
        <p:spPr>
          <a:xfrm>
            <a:off x="0" y="6323900"/>
            <a:ext cx="12192000" cy="538193"/>
          </a:xfrm>
          <a:prstGeom prst="rect">
            <a:avLst/>
          </a:prstGeom>
          <a:solidFill>
            <a:srgbClr val="0087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dirty="0" err="1"/>
              <a:t>ZpA</a:t>
            </a:r>
            <a:r>
              <a:rPr lang="de-CH" dirty="0"/>
              <a:t> Informationsanlass Lützelflüh, 02.05.2024</a:t>
            </a:r>
          </a:p>
        </p:txBody>
      </p:sp>
      <p:sp>
        <p:nvSpPr>
          <p:cNvPr id="15" name="Rechteck 14">
            <a:extLst>
              <a:ext uri="{FF2B5EF4-FFF2-40B4-BE49-F238E27FC236}">
                <a16:creationId xmlns:a16="http://schemas.microsoft.com/office/drawing/2014/main" id="{3A7A2FAC-9AD0-49A5-A72F-7D287A7DBC2F}"/>
              </a:ext>
            </a:extLst>
          </p:cNvPr>
          <p:cNvSpPr/>
          <p:nvPr/>
        </p:nvSpPr>
        <p:spPr>
          <a:xfrm>
            <a:off x="948859" y="1431322"/>
            <a:ext cx="7113688" cy="630942"/>
          </a:xfrm>
          <a:prstGeom prst="rect">
            <a:avLst/>
          </a:prstGeom>
        </p:spPr>
        <p:txBody>
          <a:bodyPr wrap="square">
            <a:spAutoFit/>
          </a:bodyPr>
          <a:lstStyle/>
          <a:p>
            <a:pPr marL="342900" indent="-342900">
              <a:buFont typeface="Symbol" panose="05050102010706020507" pitchFamily="18" charset="2"/>
              <a:buChar char="®"/>
              <a:defRPr/>
            </a:pPr>
            <a:endParaRPr lang="de-CH" sz="1500" dirty="0">
              <a:solidFill>
                <a:srgbClr val="5F5F5F"/>
              </a:solidFill>
              <a:latin typeface="Verdana" panose="020B0604030504040204" pitchFamily="34" charset="0"/>
              <a:ea typeface="Verdana" panose="020B0604030504040204" pitchFamily="34" charset="0"/>
              <a:sym typeface="Symbol" panose="05050102010706020507" pitchFamily="18" charset="2"/>
            </a:endParaRPr>
          </a:p>
          <a:p>
            <a:pPr>
              <a:defRPr/>
            </a:pPr>
            <a:endParaRPr lang="de-CH" sz="2000" dirty="0">
              <a:solidFill>
                <a:srgbClr val="5F5F5F"/>
              </a:solidFill>
              <a:latin typeface="Verdana" panose="020B0604030504040204" pitchFamily="34" charset="0"/>
              <a:ea typeface="Verdana" panose="020B0604030504040204" pitchFamily="34" charset="0"/>
            </a:endParaRPr>
          </a:p>
        </p:txBody>
      </p:sp>
      <p:pic>
        <p:nvPicPr>
          <p:cNvPr id="10" name="Grafik 9">
            <a:extLst>
              <a:ext uri="{FF2B5EF4-FFF2-40B4-BE49-F238E27FC236}">
                <a16:creationId xmlns:a16="http://schemas.microsoft.com/office/drawing/2014/main" id="{59E0C3EC-E77B-4612-B487-F4069EE14C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46600" y="261335"/>
            <a:ext cx="1799175" cy="881906"/>
          </a:xfrm>
          <a:prstGeom prst="rect">
            <a:avLst/>
          </a:prstGeom>
        </p:spPr>
      </p:pic>
      <p:sp>
        <p:nvSpPr>
          <p:cNvPr id="14" name="Text Box 8">
            <a:extLst>
              <a:ext uri="{FF2B5EF4-FFF2-40B4-BE49-F238E27FC236}">
                <a16:creationId xmlns:a16="http://schemas.microsoft.com/office/drawing/2014/main" id="{AE8340F4-B960-4C50-84AA-55620B1EEADE}"/>
              </a:ext>
            </a:extLst>
          </p:cNvPr>
          <p:cNvSpPr txBox="1">
            <a:spLocks noChangeArrowheads="1"/>
          </p:cNvSpPr>
          <p:nvPr/>
        </p:nvSpPr>
        <p:spPr bwMode="auto">
          <a:xfrm>
            <a:off x="700186" y="215614"/>
            <a:ext cx="4879975"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50000"/>
              </a:spcBef>
              <a:buNone/>
            </a:pPr>
            <a:r>
              <a:rPr lang="de-CH" altLang="de-DE" sz="2800" b="1" dirty="0">
                <a:solidFill>
                  <a:srgbClr val="00877B"/>
                </a:solidFill>
                <a:latin typeface="Arial" panose="020B0604020202020204" pitchFamily="34" charset="0"/>
                <a:ea typeface="Verdana" panose="020B0604030504040204" pitchFamily="34" charset="0"/>
                <a:cs typeface="Arial" panose="020B0604020202020204" pitchFamily="34" charset="0"/>
              </a:rPr>
              <a:t>2. d) Vorgehen → Dokumentation</a:t>
            </a:r>
            <a:endParaRPr lang="de-CH" sz="2800" b="1" dirty="0">
              <a:solidFill>
                <a:srgbClr val="00877B"/>
              </a:solidFill>
              <a:latin typeface="Arial" panose="020B0604020202020204" pitchFamily="34" charset="0"/>
              <a:ea typeface="Calibri" panose="020F0502020204030204" pitchFamily="34" charset="0"/>
              <a:cs typeface="Arial" panose="020B0604020202020204" pitchFamily="34" charset="0"/>
            </a:endParaRPr>
          </a:p>
          <a:p>
            <a:pPr eaLnBrk="1" hangingPunct="1">
              <a:lnSpc>
                <a:spcPct val="100000"/>
              </a:lnSpc>
              <a:spcBef>
                <a:spcPct val="50000"/>
              </a:spcBef>
              <a:buFontTx/>
              <a:buNone/>
            </a:pPr>
            <a:endParaRPr lang="de-CH" altLang="de-DE" sz="2800" b="1" dirty="0">
              <a:solidFill>
                <a:srgbClr val="5F5F5F"/>
              </a:solidFill>
              <a:latin typeface="Arial Unicode MS" panose="020B0604020202020204" pitchFamily="34" charset="-128"/>
            </a:endParaRPr>
          </a:p>
        </p:txBody>
      </p:sp>
      <p:pic>
        <p:nvPicPr>
          <p:cNvPr id="4" name="Grafik 3">
            <a:extLst>
              <a:ext uri="{FF2B5EF4-FFF2-40B4-BE49-F238E27FC236}">
                <a16:creationId xmlns:a16="http://schemas.microsoft.com/office/drawing/2014/main" id="{F763AE40-05D9-4822-889A-503312B52B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60847" y="-2982"/>
            <a:ext cx="4473462" cy="6326882"/>
          </a:xfrm>
          <a:prstGeom prst="rect">
            <a:avLst/>
          </a:prstGeom>
        </p:spPr>
      </p:pic>
      <p:sp>
        <p:nvSpPr>
          <p:cNvPr id="2" name="Rechteck 1">
            <a:extLst>
              <a:ext uri="{FF2B5EF4-FFF2-40B4-BE49-F238E27FC236}">
                <a16:creationId xmlns:a16="http://schemas.microsoft.com/office/drawing/2014/main" id="{385849D6-8FFC-4285-9E5F-86805B02A259}"/>
              </a:ext>
            </a:extLst>
          </p:cNvPr>
          <p:cNvSpPr/>
          <p:nvPr/>
        </p:nvSpPr>
        <p:spPr>
          <a:xfrm>
            <a:off x="8386763" y="576263"/>
            <a:ext cx="304800" cy="123825"/>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ln>
                <a:solidFill>
                  <a:schemeClr val="accent4">
                    <a:lumMod val="40000"/>
                    <a:lumOff val="60000"/>
                  </a:schemeClr>
                </a:solidFill>
              </a:ln>
              <a:solidFill>
                <a:schemeClr val="accent4">
                  <a:lumMod val="20000"/>
                  <a:lumOff val="80000"/>
                </a:schemeClr>
              </a:solidFill>
              <a:effectLst>
                <a:glow rad="127000">
                  <a:srgbClr val="FFFF00">
                    <a:alpha val="40000"/>
                  </a:srgbClr>
                </a:glow>
                <a:outerShdw blurRad="50800" dist="50800" dir="5400000" algn="ctr" rotWithShape="0">
                  <a:srgbClr val="FFFF00">
                    <a:alpha val="40000"/>
                  </a:srgbClr>
                </a:outerShdw>
              </a:effectLst>
            </a:endParaRPr>
          </a:p>
        </p:txBody>
      </p:sp>
    </p:spTree>
    <p:extLst>
      <p:ext uri="{BB962C8B-B14F-4D97-AF65-F5344CB8AC3E}">
        <p14:creationId xmlns:p14="http://schemas.microsoft.com/office/powerpoint/2010/main" val="10361052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1A5B6988-C0D9-469A-9A13-4A3CBC483000}"/>
              </a:ext>
            </a:extLst>
          </p:cNvPr>
          <p:cNvPicPr>
            <a:picLocks noChangeAspect="1"/>
          </p:cNvPicPr>
          <p:nvPr/>
        </p:nvPicPr>
        <p:blipFill>
          <a:blip r:embed="rId3" cstate="screen">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a:off x="2520861" y="319400"/>
            <a:ext cx="7127128" cy="10080000"/>
          </a:xfrm>
          <a:prstGeom prst="rect">
            <a:avLst/>
          </a:prstGeom>
        </p:spPr>
      </p:pic>
      <p:pic>
        <p:nvPicPr>
          <p:cNvPr id="4" name="Grafik 3">
            <a:extLst>
              <a:ext uri="{FF2B5EF4-FFF2-40B4-BE49-F238E27FC236}">
                <a16:creationId xmlns:a16="http://schemas.microsoft.com/office/drawing/2014/main" id="{E6B56714-CE7E-40A9-950A-7303779CB76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768600" y="1498599"/>
            <a:ext cx="6654800" cy="4445001"/>
          </a:xfrm>
          <a:prstGeom prst="rect">
            <a:avLst/>
          </a:prstGeom>
          <a:ln w="38100">
            <a:solidFill>
              <a:schemeClr val="tx1"/>
            </a:solidFill>
          </a:ln>
        </p:spPr>
      </p:pic>
      <p:sp>
        <p:nvSpPr>
          <p:cNvPr id="9" name="Rechteck 8">
            <a:extLst>
              <a:ext uri="{FF2B5EF4-FFF2-40B4-BE49-F238E27FC236}">
                <a16:creationId xmlns:a16="http://schemas.microsoft.com/office/drawing/2014/main" id="{EC878741-5844-4870-BFDF-B2A12240E7D2}"/>
              </a:ext>
            </a:extLst>
          </p:cNvPr>
          <p:cNvSpPr/>
          <p:nvPr/>
        </p:nvSpPr>
        <p:spPr>
          <a:xfrm>
            <a:off x="0" y="6323900"/>
            <a:ext cx="12192000" cy="538193"/>
          </a:xfrm>
          <a:prstGeom prst="rect">
            <a:avLst/>
          </a:prstGeom>
          <a:solidFill>
            <a:srgbClr val="0087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dirty="0" err="1"/>
              <a:t>ZpA</a:t>
            </a:r>
            <a:r>
              <a:rPr lang="de-CH" dirty="0"/>
              <a:t> Informationsanlass Lützelflüh, 02.05.2024</a:t>
            </a:r>
          </a:p>
        </p:txBody>
      </p:sp>
    </p:spTree>
    <p:extLst>
      <p:ext uri="{BB962C8B-B14F-4D97-AF65-F5344CB8AC3E}">
        <p14:creationId xmlns:p14="http://schemas.microsoft.com/office/powerpoint/2010/main" val="981225240"/>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75427198-6664-40F7-9603-F1EBEF426BFB}"/>
              </a:ext>
            </a:extLst>
          </p:cNvPr>
          <p:cNvPicPr>
            <a:picLocks noChangeAspect="1"/>
          </p:cNvPicPr>
          <p:nvPr/>
        </p:nvPicPr>
        <p:blipFill>
          <a:blip r:embed="rId3">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a:off x="2540000" y="-3875314"/>
            <a:ext cx="7112000" cy="10068755"/>
          </a:xfrm>
          <a:prstGeom prst="rect">
            <a:avLst/>
          </a:prstGeom>
        </p:spPr>
      </p:pic>
      <p:pic>
        <p:nvPicPr>
          <p:cNvPr id="4" name="Grafik 3">
            <a:extLst>
              <a:ext uri="{FF2B5EF4-FFF2-40B4-BE49-F238E27FC236}">
                <a16:creationId xmlns:a16="http://schemas.microsoft.com/office/drawing/2014/main" id="{E6B56714-CE7E-40A9-950A-7303779CB76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164114" y="1596571"/>
            <a:ext cx="3207657" cy="2583543"/>
          </a:xfrm>
          <a:prstGeom prst="rect">
            <a:avLst/>
          </a:prstGeom>
          <a:ln w="38100">
            <a:solidFill>
              <a:schemeClr val="tx1"/>
            </a:solidFill>
          </a:ln>
        </p:spPr>
      </p:pic>
      <p:sp>
        <p:nvSpPr>
          <p:cNvPr id="9" name="Rechteck 8">
            <a:extLst>
              <a:ext uri="{FF2B5EF4-FFF2-40B4-BE49-F238E27FC236}">
                <a16:creationId xmlns:a16="http://schemas.microsoft.com/office/drawing/2014/main" id="{9F6D2810-53FA-45D1-9733-A31EA4A0ECF9}"/>
              </a:ext>
            </a:extLst>
          </p:cNvPr>
          <p:cNvSpPr/>
          <p:nvPr/>
        </p:nvSpPr>
        <p:spPr>
          <a:xfrm>
            <a:off x="0" y="6323900"/>
            <a:ext cx="12192000" cy="538193"/>
          </a:xfrm>
          <a:prstGeom prst="rect">
            <a:avLst/>
          </a:prstGeom>
          <a:solidFill>
            <a:srgbClr val="0087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dirty="0" err="1"/>
              <a:t>ZpA</a:t>
            </a:r>
            <a:r>
              <a:rPr lang="de-CH" dirty="0"/>
              <a:t> Informationsanlass Lützelflüh, 02.05.2024</a:t>
            </a:r>
          </a:p>
        </p:txBody>
      </p:sp>
    </p:spTree>
    <p:extLst>
      <p:ext uri="{BB962C8B-B14F-4D97-AF65-F5344CB8AC3E}">
        <p14:creationId xmlns:p14="http://schemas.microsoft.com/office/powerpoint/2010/main" val="2388817577"/>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75427198-6664-40F7-9603-F1EBEF426BFB}"/>
              </a:ext>
            </a:extLst>
          </p:cNvPr>
          <p:cNvPicPr>
            <a:picLocks noChangeAspect="1"/>
          </p:cNvPicPr>
          <p:nvPr/>
        </p:nvPicPr>
        <p:blipFill>
          <a:blip r:embed="rId3">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a:off x="2540000" y="-3875314"/>
            <a:ext cx="7112000" cy="10068755"/>
          </a:xfrm>
          <a:prstGeom prst="rect">
            <a:avLst/>
          </a:prstGeom>
        </p:spPr>
      </p:pic>
      <p:pic>
        <p:nvPicPr>
          <p:cNvPr id="4" name="Grafik 3">
            <a:extLst>
              <a:ext uri="{FF2B5EF4-FFF2-40B4-BE49-F238E27FC236}">
                <a16:creationId xmlns:a16="http://schemas.microsoft.com/office/drawing/2014/main" id="{E6B56714-CE7E-40A9-950A-7303779CB76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096000" y="1596571"/>
            <a:ext cx="3309257" cy="2583543"/>
          </a:xfrm>
          <a:prstGeom prst="rect">
            <a:avLst/>
          </a:prstGeom>
          <a:ln w="38100">
            <a:solidFill>
              <a:schemeClr val="tx1"/>
            </a:solidFill>
          </a:ln>
        </p:spPr>
      </p:pic>
      <p:sp>
        <p:nvSpPr>
          <p:cNvPr id="9" name="Rechteck 8">
            <a:extLst>
              <a:ext uri="{FF2B5EF4-FFF2-40B4-BE49-F238E27FC236}">
                <a16:creationId xmlns:a16="http://schemas.microsoft.com/office/drawing/2014/main" id="{F6A7010E-A461-41BE-81A2-B719E3517F7F}"/>
              </a:ext>
            </a:extLst>
          </p:cNvPr>
          <p:cNvSpPr/>
          <p:nvPr/>
        </p:nvSpPr>
        <p:spPr>
          <a:xfrm>
            <a:off x="0" y="6323900"/>
            <a:ext cx="12192000" cy="538193"/>
          </a:xfrm>
          <a:prstGeom prst="rect">
            <a:avLst/>
          </a:prstGeom>
          <a:solidFill>
            <a:srgbClr val="0087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dirty="0" err="1"/>
              <a:t>ZpA</a:t>
            </a:r>
            <a:r>
              <a:rPr lang="de-CH" dirty="0"/>
              <a:t> Informationsanlass Lützelflüh, 02.05.2024</a:t>
            </a:r>
          </a:p>
        </p:txBody>
      </p:sp>
    </p:spTree>
    <p:extLst>
      <p:ext uri="{BB962C8B-B14F-4D97-AF65-F5344CB8AC3E}">
        <p14:creationId xmlns:p14="http://schemas.microsoft.com/office/powerpoint/2010/main" val="4087197750"/>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75427198-6664-40F7-9603-F1EBEF426BFB}"/>
              </a:ext>
            </a:extLst>
          </p:cNvPr>
          <p:cNvPicPr>
            <a:picLocks noChangeAspect="1"/>
          </p:cNvPicPr>
          <p:nvPr/>
        </p:nvPicPr>
        <p:blipFill>
          <a:blip r:embed="rId3">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a:off x="2540000" y="-3875314"/>
            <a:ext cx="7112000" cy="10068755"/>
          </a:xfrm>
          <a:prstGeom prst="rect">
            <a:avLst/>
          </a:prstGeom>
        </p:spPr>
      </p:pic>
      <p:pic>
        <p:nvPicPr>
          <p:cNvPr id="4" name="Grafik 3">
            <a:extLst>
              <a:ext uri="{FF2B5EF4-FFF2-40B4-BE49-F238E27FC236}">
                <a16:creationId xmlns:a16="http://schemas.microsoft.com/office/drawing/2014/main" id="{E6B56714-CE7E-40A9-950A-7303779CB76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757714" y="1447799"/>
            <a:ext cx="6720115" cy="965201"/>
          </a:xfrm>
          <a:prstGeom prst="rect">
            <a:avLst/>
          </a:prstGeom>
          <a:ln w="38100">
            <a:solidFill>
              <a:schemeClr val="tx1"/>
            </a:solidFill>
          </a:ln>
        </p:spPr>
      </p:pic>
      <p:sp>
        <p:nvSpPr>
          <p:cNvPr id="9" name="Rechteck 8">
            <a:extLst>
              <a:ext uri="{FF2B5EF4-FFF2-40B4-BE49-F238E27FC236}">
                <a16:creationId xmlns:a16="http://schemas.microsoft.com/office/drawing/2014/main" id="{2E8E91A9-FCFF-481E-BECB-77644F3A0E87}"/>
              </a:ext>
            </a:extLst>
          </p:cNvPr>
          <p:cNvSpPr/>
          <p:nvPr/>
        </p:nvSpPr>
        <p:spPr>
          <a:xfrm>
            <a:off x="0" y="6323900"/>
            <a:ext cx="12192000" cy="538193"/>
          </a:xfrm>
          <a:prstGeom prst="rect">
            <a:avLst/>
          </a:prstGeom>
          <a:solidFill>
            <a:srgbClr val="0087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dirty="0" err="1"/>
              <a:t>ZpA</a:t>
            </a:r>
            <a:r>
              <a:rPr lang="de-CH" dirty="0"/>
              <a:t> Informationsanlass Lützelflüh, 02.05.2024</a:t>
            </a:r>
          </a:p>
        </p:txBody>
      </p:sp>
    </p:spTree>
    <p:extLst>
      <p:ext uri="{BB962C8B-B14F-4D97-AF65-F5344CB8AC3E}">
        <p14:creationId xmlns:p14="http://schemas.microsoft.com/office/powerpoint/2010/main" val="3071355961"/>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75427198-6664-40F7-9603-F1EBEF426BFB}"/>
              </a:ext>
            </a:extLst>
          </p:cNvPr>
          <p:cNvPicPr>
            <a:picLocks noChangeAspect="1"/>
          </p:cNvPicPr>
          <p:nvPr/>
        </p:nvPicPr>
        <p:blipFill>
          <a:blip r:embed="rId3">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a:off x="2540000" y="-3875314"/>
            <a:ext cx="7112000" cy="10068755"/>
          </a:xfrm>
          <a:prstGeom prst="rect">
            <a:avLst/>
          </a:prstGeom>
        </p:spPr>
      </p:pic>
      <p:pic>
        <p:nvPicPr>
          <p:cNvPr id="4" name="Grafik 3">
            <a:extLst>
              <a:ext uri="{FF2B5EF4-FFF2-40B4-BE49-F238E27FC236}">
                <a16:creationId xmlns:a16="http://schemas.microsoft.com/office/drawing/2014/main" id="{E6B56714-CE7E-40A9-950A-7303779CB76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757714" y="2148114"/>
            <a:ext cx="6720115" cy="2133599"/>
          </a:xfrm>
          <a:prstGeom prst="rect">
            <a:avLst/>
          </a:prstGeom>
          <a:ln w="38100">
            <a:solidFill>
              <a:schemeClr val="tx1"/>
            </a:solidFill>
          </a:ln>
        </p:spPr>
      </p:pic>
      <p:sp>
        <p:nvSpPr>
          <p:cNvPr id="9" name="Rechteck 8">
            <a:extLst>
              <a:ext uri="{FF2B5EF4-FFF2-40B4-BE49-F238E27FC236}">
                <a16:creationId xmlns:a16="http://schemas.microsoft.com/office/drawing/2014/main" id="{4825D5CC-C049-4867-A604-63F1E1DB4BC3}"/>
              </a:ext>
            </a:extLst>
          </p:cNvPr>
          <p:cNvSpPr/>
          <p:nvPr/>
        </p:nvSpPr>
        <p:spPr>
          <a:xfrm>
            <a:off x="0" y="6323900"/>
            <a:ext cx="12192000" cy="538193"/>
          </a:xfrm>
          <a:prstGeom prst="rect">
            <a:avLst/>
          </a:prstGeom>
          <a:solidFill>
            <a:srgbClr val="0087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dirty="0" err="1"/>
              <a:t>ZpA</a:t>
            </a:r>
            <a:r>
              <a:rPr lang="de-CH" dirty="0"/>
              <a:t> Informationsanlass Lützelflüh, 02.05.2024</a:t>
            </a:r>
          </a:p>
        </p:txBody>
      </p:sp>
    </p:spTree>
    <p:extLst>
      <p:ext uri="{BB962C8B-B14F-4D97-AF65-F5344CB8AC3E}">
        <p14:creationId xmlns:p14="http://schemas.microsoft.com/office/powerpoint/2010/main" val="2868342262"/>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75427198-6664-40F7-9603-F1EBEF426BFB}"/>
              </a:ext>
            </a:extLst>
          </p:cNvPr>
          <p:cNvPicPr>
            <a:picLocks noChangeAspect="1"/>
          </p:cNvPicPr>
          <p:nvPr/>
        </p:nvPicPr>
        <p:blipFill>
          <a:blip r:embed="rId3">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a:off x="2540000" y="-3875314"/>
            <a:ext cx="7112000" cy="10068755"/>
          </a:xfrm>
          <a:prstGeom prst="rect">
            <a:avLst/>
          </a:prstGeom>
        </p:spPr>
      </p:pic>
      <p:pic>
        <p:nvPicPr>
          <p:cNvPr id="4" name="Grafik 3">
            <a:extLst>
              <a:ext uri="{FF2B5EF4-FFF2-40B4-BE49-F238E27FC236}">
                <a16:creationId xmlns:a16="http://schemas.microsoft.com/office/drawing/2014/main" id="{E6B56714-CE7E-40A9-950A-7303779CB76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095999" y="3898901"/>
            <a:ext cx="3381829" cy="1320800"/>
          </a:xfrm>
          <a:prstGeom prst="rect">
            <a:avLst/>
          </a:prstGeom>
          <a:ln w="38100">
            <a:solidFill>
              <a:schemeClr val="tx1"/>
            </a:solidFill>
          </a:ln>
        </p:spPr>
      </p:pic>
      <p:sp>
        <p:nvSpPr>
          <p:cNvPr id="9" name="Rechteck 8">
            <a:extLst>
              <a:ext uri="{FF2B5EF4-FFF2-40B4-BE49-F238E27FC236}">
                <a16:creationId xmlns:a16="http://schemas.microsoft.com/office/drawing/2014/main" id="{7F26EBAF-4D1E-4DD9-9198-61B5101ED08B}"/>
              </a:ext>
            </a:extLst>
          </p:cNvPr>
          <p:cNvSpPr/>
          <p:nvPr/>
        </p:nvSpPr>
        <p:spPr>
          <a:xfrm>
            <a:off x="0" y="6323900"/>
            <a:ext cx="12192000" cy="538193"/>
          </a:xfrm>
          <a:prstGeom prst="rect">
            <a:avLst/>
          </a:prstGeom>
          <a:solidFill>
            <a:srgbClr val="0087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dirty="0" err="1"/>
              <a:t>ZpA</a:t>
            </a:r>
            <a:r>
              <a:rPr lang="de-CH" dirty="0"/>
              <a:t> Informationsanlass Lützelflüh, 02.05.2024</a:t>
            </a:r>
          </a:p>
        </p:txBody>
      </p:sp>
    </p:spTree>
    <p:extLst>
      <p:ext uri="{BB962C8B-B14F-4D97-AF65-F5344CB8AC3E}">
        <p14:creationId xmlns:p14="http://schemas.microsoft.com/office/powerpoint/2010/main" val="239909447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75427198-6664-40F7-9603-F1EBEF426BFB}"/>
              </a:ext>
            </a:extLst>
          </p:cNvPr>
          <p:cNvPicPr>
            <a:picLocks noChangeAspect="1"/>
          </p:cNvPicPr>
          <p:nvPr/>
        </p:nvPicPr>
        <p:blipFill>
          <a:blip r:embed="rId3">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a:off x="2540000" y="-3875314"/>
            <a:ext cx="7112000" cy="10068755"/>
          </a:xfrm>
          <a:prstGeom prst="rect">
            <a:avLst/>
          </a:prstGeom>
        </p:spPr>
      </p:pic>
      <p:pic>
        <p:nvPicPr>
          <p:cNvPr id="4" name="Grafik 3">
            <a:extLst>
              <a:ext uri="{FF2B5EF4-FFF2-40B4-BE49-F238E27FC236}">
                <a16:creationId xmlns:a16="http://schemas.microsoft.com/office/drawing/2014/main" id="{E6B56714-CE7E-40A9-950A-7303779CB76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997201" y="4483100"/>
            <a:ext cx="3301999" cy="843643"/>
          </a:xfrm>
          <a:prstGeom prst="rect">
            <a:avLst/>
          </a:prstGeom>
          <a:ln w="38100">
            <a:solidFill>
              <a:schemeClr val="tx1"/>
            </a:solidFill>
          </a:ln>
        </p:spPr>
      </p:pic>
      <p:sp>
        <p:nvSpPr>
          <p:cNvPr id="9" name="Rechteck 8">
            <a:extLst>
              <a:ext uri="{FF2B5EF4-FFF2-40B4-BE49-F238E27FC236}">
                <a16:creationId xmlns:a16="http://schemas.microsoft.com/office/drawing/2014/main" id="{7179C3A1-EE9D-4B69-B3E1-07EEA25E007D}"/>
              </a:ext>
            </a:extLst>
          </p:cNvPr>
          <p:cNvSpPr/>
          <p:nvPr/>
        </p:nvSpPr>
        <p:spPr>
          <a:xfrm>
            <a:off x="0" y="6323900"/>
            <a:ext cx="12192000" cy="538193"/>
          </a:xfrm>
          <a:prstGeom prst="rect">
            <a:avLst/>
          </a:prstGeom>
          <a:solidFill>
            <a:srgbClr val="0087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dirty="0" err="1"/>
              <a:t>ZpA</a:t>
            </a:r>
            <a:r>
              <a:rPr lang="de-CH" dirty="0"/>
              <a:t> Informationsanlass Lützelflüh, 02.05.2024</a:t>
            </a:r>
          </a:p>
        </p:txBody>
      </p:sp>
    </p:spTree>
    <p:extLst>
      <p:ext uri="{BB962C8B-B14F-4D97-AF65-F5344CB8AC3E}">
        <p14:creationId xmlns:p14="http://schemas.microsoft.com/office/powerpoint/2010/main" val="3033757782"/>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5A079719-0816-4AB0-93D6-3E04CF3CE746}"/>
              </a:ext>
            </a:extLst>
          </p:cNvPr>
          <p:cNvSpPr/>
          <p:nvPr/>
        </p:nvSpPr>
        <p:spPr>
          <a:xfrm>
            <a:off x="0" y="6323900"/>
            <a:ext cx="12192000" cy="538193"/>
          </a:xfrm>
          <a:prstGeom prst="rect">
            <a:avLst/>
          </a:prstGeom>
          <a:solidFill>
            <a:srgbClr val="0087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dirty="0" err="1"/>
              <a:t>ZpA</a:t>
            </a:r>
            <a:r>
              <a:rPr lang="de-CH" dirty="0"/>
              <a:t> Informationsanlass Lützelflüh, 02.05.2024</a:t>
            </a:r>
          </a:p>
        </p:txBody>
      </p:sp>
      <p:sp>
        <p:nvSpPr>
          <p:cNvPr id="15" name="Rechteck 14">
            <a:extLst>
              <a:ext uri="{FF2B5EF4-FFF2-40B4-BE49-F238E27FC236}">
                <a16:creationId xmlns:a16="http://schemas.microsoft.com/office/drawing/2014/main" id="{3A7A2FAC-9AD0-49A5-A72F-7D287A7DBC2F}"/>
              </a:ext>
            </a:extLst>
          </p:cNvPr>
          <p:cNvSpPr/>
          <p:nvPr/>
        </p:nvSpPr>
        <p:spPr>
          <a:xfrm>
            <a:off x="948859" y="1431322"/>
            <a:ext cx="7113688" cy="630942"/>
          </a:xfrm>
          <a:prstGeom prst="rect">
            <a:avLst/>
          </a:prstGeom>
        </p:spPr>
        <p:txBody>
          <a:bodyPr wrap="square">
            <a:spAutoFit/>
          </a:bodyPr>
          <a:lstStyle/>
          <a:p>
            <a:pPr marL="342900" indent="-342900">
              <a:buFont typeface="Symbol" panose="05050102010706020507" pitchFamily="18" charset="2"/>
              <a:buChar char="®"/>
              <a:defRPr/>
            </a:pPr>
            <a:endParaRPr lang="de-CH" sz="1500" dirty="0">
              <a:solidFill>
                <a:srgbClr val="5F5F5F"/>
              </a:solidFill>
              <a:latin typeface="Verdana" panose="020B0604030504040204" pitchFamily="34" charset="0"/>
              <a:ea typeface="Verdana" panose="020B0604030504040204" pitchFamily="34" charset="0"/>
              <a:sym typeface="Symbol" panose="05050102010706020507" pitchFamily="18" charset="2"/>
            </a:endParaRPr>
          </a:p>
          <a:p>
            <a:pPr>
              <a:defRPr/>
            </a:pPr>
            <a:endParaRPr lang="de-CH" sz="2000" dirty="0">
              <a:solidFill>
                <a:srgbClr val="5F5F5F"/>
              </a:solidFill>
              <a:latin typeface="Verdana" panose="020B0604030504040204" pitchFamily="34" charset="0"/>
              <a:ea typeface="Verdana" panose="020B0604030504040204" pitchFamily="34" charset="0"/>
            </a:endParaRPr>
          </a:p>
        </p:txBody>
      </p:sp>
      <p:pic>
        <p:nvPicPr>
          <p:cNvPr id="10" name="Grafik 9">
            <a:extLst>
              <a:ext uri="{FF2B5EF4-FFF2-40B4-BE49-F238E27FC236}">
                <a16:creationId xmlns:a16="http://schemas.microsoft.com/office/drawing/2014/main" id="{59E0C3EC-E77B-4612-B487-F4069EE14C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46600" y="261335"/>
            <a:ext cx="1799175" cy="881906"/>
          </a:xfrm>
          <a:prstGeom prst="rect">
            <a:avLst/>
          </a:prstGeom>
        </p:spPr>
      </p:pic>
      <p:sp>
        <p:nvSpPr>
          <p:cNvPr id="14" name="Text Box 8">
            <a:extLst>
              <a:ext uri="{FF2B5EF4-FFF2-40B4-BE49-F238E27FC236}">
                <a16:creationId xmlns:a16="http://schemas.microsoft.com/office/drawing/2014/main" id="{AE8340F4-B960-4C50-84AA-55620B1EEADE}"/>
              </a:ext>
            </a:extLst>
          </p:cNvPr>
          <p:cNvSpPr txBox="1">
            <a:spLocks noChangeArrowheads="1"/>
          </p:cNvSpPr>
          <p:nvPr/>
        </p:nvSpPr>
        <p:spPr bwMode="auto">
          <a:xfrm>
            <a:off x="700186" y="215614"/>
            <a:ext cx="4879975"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50000"/>
              </a:spcBef>
              <a:buNone/>
            </a:pPr>
            <a:r>
              <a:rPr lang="de-CH" altLang="de-DE" sz="2800" b="1" dirty="0">
                <a:solidFill>
                  <a:srgbClr val="00877B"/>
                </a:solidFill>
                <a:latin typeface="Arial" panose="020B0604020202020204" pitchFamily="34" charset="0"/>
                <a:ea typeface="Verdana" panose="020B0604030504040204" pitchFamily="34" charset="0"/>
                <a:cs typeface="Arial" panose="020B0604020202020204" pitchFamily="34" charset="0"/>
              </a:rPr>
              <a:t>2. d) Vorgehen → Dokumentation</a:t>
            </a:r>
            <a:endParaRPr lang="de-CH" sz="2800" b="1" dirty="0">
              <a:solidFill>
                <a:srgbClr val="00877B"/>
              </a:solidFill>
              <a:latin typeface="Arial" panose="020B0604020202020204" pitchFamily="34" charset="0"/>
              <a:ea typeface="Calibri" panose="020F0502020204030204" pitchFamily="34" charset="0"/>
              <a:cs typeface="Arial" panose="020B0604020202020204" pitchFamily="34" charset="0"/>
            </a:endParaRPr>
          </a:p>
          <a:p>
            <a:pPr eaLnBrk="1" hangingPunct="1">
              <a:lnSpc>
                <a:spcPct val="100000"/>
              </a:lnSpc>
              <a:spcBef>
                <a:spcPct val="50000"/>
              </a:spcBef>
              <a:buFontTx/>
              <a:buNone/>
            </a:pPr>
            <a:endParaRPr lang="de-CH" altLang="de-DE" sz="2800" b="1" dirty="0">
              <a:solidFill>
                <a:srgbClr val="5F5F5F"/>
              </a:solidFill>
              <a:latin typeface="Arial Unicode MS" panose="020B0604020202020204" pitchFamily="34" charset="-128"/>
            </a:endParaRPr>
          </a:p>
        </p:txBody>
      </p:sp>
      <p:sp>
        <p:nvSpPr>
          <p:cNvPr id="9" name="Text Box 7">
            <a:extLst>
              <a:ext uri="{FF2B5EF4-FFF2-40B4-BE49-F238E27FC236}">
                <a16:creationId xmlns:a16="http://schemas.microsoft.com/office/drawing/2014/main" id="{C2C47209-9994-4136-B85F-DEDA326D673B}"/>
              </a:ext>
            </a:extLst>
          </p:cNvPr>
          <p:cNvSpPr txBox="1">
            <a:spLocks noChangeArrowheads="1"/>
          </p:cNvSpPr>
          <p:nvPr/>
        </p:nvSpPr>
        <p:spPr bwMode="auto">
          <a:xfrm>
            <a:off x="992188" y="2060575"/>
            <a:ext cx="4587973" cy="2708434"/>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FontTx/>
              <a:buChar char="-"/>
            </a:pPr>
            <a:r>
              <a:rPr lang="de-CH" altLang="de-DE" sz="2000" b="1" dirty="0">
                <a:solidFill>
                  <a:schemeClr val="tx1">
                    <a:lumMod val="65000"/>
                    <a:lumOff val="35000"/>
                  </a:schemeClr>
                </a:solidFill>
                <a:latin typeface="Arial" panose="020B0604020202020204" pitchFamily="34" charset="0"/>
                <a:cs typeface="Arial" panose="020B0604020202020204" pitchFamily="34" charset="0"/>
              </a:rPr>
              <a:t>Situation mit Anlagenbestand</a:t>
            </a:r>
          </a:p>
          <a:p>
            <a:pPr>
              <a:spcBef>
                <a:spcPct val="50000"/>
              </a:spcBef>
              <a:buFontTx/>
              <a:buChar char="-"/>
            </a:pPr>
            <a:r>
              <a:rPr lang="de-CH" altLang="de-DE" sz="2000" b="1" dirty="0">
                <a:solidFill>
                  <a:schemeClr val="tx1">
                    <a:lumMod val="65000"/>
                    <a:lumOff val="35000"/>
                  </a:schemeClr>
                </a:solidFill>
                <a:latin typeface="Arial" panose="020B0604020202020204" pitchFamily="34" charset="0"/>
                <a:cs typeface="Arial" panose="020B0604020202020204" pitchFamily="34" charset="0"/>
              </a:rPr>
              <a:t>Anlageattribute (schadhafte)</a:t>
            </a:r>
          </a:p>
          <a:p>
            <a:pPr>
              <a:spcBef>
                <a:spcPct val="50000"/>
              </a:spcBef>
              <a:buFontTx/>
              <a:buChar char="-"/>
            </a:pPr>
            <a:r>
              <a:rPr lang="de-CH" altLang="de-DE" sz="2000" b="1" dirty="0">
                <a:solidFill>
                  <a:schemeClr val="tx1">
                    <a:lumMod val="65000"/>
                    <a:lumOff val="35000"/>
                  </a:schemeClr>
                </a:solidFill>
                <a:latin typeface="Arial" panose="020B0604020202020204" pitchFamily="34" charset="0"/>
                <a:cs typeface="Arial" panose="020B0604020202020204" pitchFamily="34" charset="0"/>
              </a:rPr>
              <a:t>Zustandsbewertung</a:t>
            </a:r>
          </a:p>
          <a:p>
            <a:pPr>
              <a:spcBef>
                <a:spcPct val="50000"/>
              </a:spcBef>
              <a:buFontTx/>
              <a:buChar char="-"/>
            </a:pPr>
            <a:r>
              <a:rPr lang="de-CH" altLang="de-DE" sz="2000" b="1" dirty="0">
                <a:solidFill>
                  <a:schemeClr val="tx1">
                    <a:lumMod val="65000"/>
                    <a:lumOff val="35000"/>
                  </a:schemeClr>
                </a:solidFill>
                <a:latin typeface="Arial" panose="020B0604020202020204" pitchFamily="34" charset="0"/>
                <a:cs typeface="Arial" panose="020B0604020202020204" pitchFamily="34" charset="0"/>
              </a:rPr>
              <a:t>Massnahmenbeschrieb</a:t>
            </a:r>
          </a:p>
          <a:p>
            <a:pPr>
              <a:spcBef>
                <a:spcPct val="50000"/>
              </a:spcBef>
              <a:buFontTx/>
              <a:buChar char="-"/>
            </a:pPr>
            <a:r>
              <a:rPr lang="de-CH" altLang="de-DE" sz="2000" b="1" dirty="0">
                <a:solidFill>
                  <a:schemeClr val="tx1">
                    <a:lumMod val="65000"/>
                    <a:lumOff val="35000"/>
                  </a:schemeClr>
                </a:solidFill>
                <a:latin typeface="Arial" panose="020B0604020202020204" pitchFamily="34" charset="0"/>
                <a:cs typeface="Arial" panose="020B0604020202020204" pitchFamily="34" charset="0"/>
              </a:rPr>
              <a:t>Kostenschätzung</a:t>
            </a:r>
          </a:p>
          <a:p>
            <a:pPr>
              <a:spcBef>
                <a:spcPct val="50000"/>
              </a:spcBef>
              <a:buFontTx/>
              <a:buChar char="-"/>
            </a:pPr>
            <a:r>
              <a:rPr lang="de-CH" altLang="de-DE" sz="2000" b="1" dirty="0">
                <a:solidFill>
                  <a:schemeClr val="tx1">
                    <a:lumMod val="65000"/>
                    <a:lumOff val="35000"/>
                  </a:schemeClr>
                </a:solidFill>
                <a:latin typeface="Arial" panose="020B0604020202020204" pitchFamily="34" charset="0"/>
                <a:cs typeface="Arial" panose="020B0604020202020204" pitchFamily="34" charset="0"/>
              </a:rPr>
              <a:t>Sanierungsdringlichkeit</a:t>
            </a:r>
          </a:p>
        </p:txBody>
      </p:sp>
      <p:pic>
        <p:nvPicPr>
          <p:cNvPr id="4" name="Grafik 3">
            <a:extLst>
              <a:ext uri="{FF2B5EF4-FFF2-40B4-BE49-F238E27FC236}">
                <a16:creationId xmlns:a16="http://schemas.microsoft.com/office/drawing/2014/main" id="{F763AE40-05D9-4822-889A-503312B52B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60847" y="-2982"/>
            <a:ext cx="4473462" cy="6326882"/>
          </a:xfrm>
          <a:prstGeom prst="rect">
            <a:avLst/>
          </a:prstGeom>
        </p:spPr>
      </p:pic>
      <p:sp>
        <p:nvSpPr>
          <p:cNvPr id="11" name="Text Box 32">
            <a:extLst>
              <a:ext uri="{FF2B5EF4-FFF2-40B4-BE49-F238E27FC236}">
                <a16:creationId xmlns:a16="http://schemas.microsoft.com/office/drawing/2014/main" id="{75ABFF46-19D1-4FC0-AA3A-5138E60EAFA2}"/>
              </a:ext>
            </a:extLst>
          </p:cNvPr>
          <p:cNvSpPr txBox="1">
            <a:spLocks noChangeArrowheads="1"/>
          </p:cNvSpPr>
          <p:nvPr/>
        </p:nvSpPr>
        <p:spPr bwMode="auto">
          <a:xfrm>
            <a:off x="1106699" y="4769009"/>
            <a:ext cx="2882900" cy="646113"/>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CH" altLang="de-DE" sz="1200" b="1" dirty="0">
                <a:solidFill>
                  <a:srgbClr val="FF0000"/>
                </a:solidFill>
                <a:latin typeface="Verdana" panose="020B0604030504040204" pitchFamily="34" charset="0"/>
              </a:rPr>
              <a:t>Massnahmen sind als eine mögliche Sanierungsvariante (Vorschlag) zu betrachten. </a:t>
            </a:r>
          </a:p>
        </p:txBody>
      </p:sp>
      <p:sp>
        <p:nvSpPr>
          <p:cNvPr id="2" name="Rechteck 1">
            <a:extLst>
              <a:ext uri="{FF2B5EF4-FFF2-40B4-BE49-F238E27FC236}">
                <a16:creationId xmlns:a16="http://schemas.microsoft.com/office/drawing/2014/main" id="{385849D6-8FFC-4285-9E5F-86805B02A259}"/>
              </a:ext>
            </a:extLst>
          </p:cNvPr>
          <p:cNvSpPr/>
          <p:nvPr/>
        </p:nvSpPr>
        <p:spPr>
          <a:xfrm>
            <a:off x="8386763" y="576263"/>
            <a:ext cx="304800" cy="123825"/>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ln>
                <a:solidFill>
                  <a:schemeClr val="accent4">
                    <a:lumMod val="40000"/>
                    <a:lumOff val="60000"/>
                  </a:schemeClr>
                </a:solidFill>
              </a:ln>
              <a:solidFill>
                <a:schemeClr val="accent4">
                  <a:lumMod val="20000"/>
                  <a:lumOff val="80000"/>
                </a:schemeClr>
              </a:solidFill>
              <a:effectLst>
                <a:glow rad="127000">
                  <a:srgbClr val="FFFF00">
                    <a:alpha val="40000"/>
                  </a:srgbClr>
                </a:glow>
                <a:outerShdw blurRad="50800" dist="50800" dir="5400000" algn="ctr" rotWithShape="0">
                  <a:srgbClr val="FFFF00">
                    <a:alpha val="40000"/>
                  </a:srgbClr>
                </a:outerShdw>
              </a:effectLst>
            </a:endParaRPr>
          </a:p>
        </p:txBody>
      </p:sp>
      <p:sp>
        <p:nvSpPr>
          <p:cNvPr id="12" name="Text Box 32">
            <a:extLst>
              <a:ext uri="{FF2B5EF4-FFF2-40B4-BE49-F238E27FC236}">
                <a16:creationId xmlns:a16="http://schemas.microsoft.com/office/drawing/2014/main" id="{9C028F27-F83D-476A-84F7-313C694A449A}"/>
              </a:ext>
            </a:extLst>
          </p:cNvPr>
          <p:cNvSpPr txBox="1">
            <a:spLocks noChangeArrowheads="1"/>
          </p:cNvSpPr>
          <p:nvPr/>
        </p:nvSpPr>
        <p:spPr bwMode="auto">
          <a:xfrm>
            <a:off x="1106699" y="5431575"/>
            <a:ext cx="2882900" cy="276999"/>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CH" altLang="de-DE" sz="1200" b="1" dirty="0">
                <a:solidFill>
                  <a:srgbClr val="FF0000"/>
                </a:solidFill>
                <a:latin typeface="Verdana" panose="020B0604030504040204" pitchFamily="34" charset="0"/>
              </a:rPr>
              <a:t>Schrittweise «Sanierung»</a:t>
            </a:r>
          </a:p>
        </p:txBody>
      </p:sp>
      <p:sp>
        <p:nvSpPr>
          <p:cNvPr id="3" name="Text Box 32">
            <a:extLst>
              <a:ext uri="{FF2B5EF4-FFF2-40B4-BE49-F238E27FC236}">
                <a16:creationId xmlns:a16="http://schemas.microsoft.com/office/drawing/2014/main" id="{CD5772DD-65E1-CBFE-04C1-6454680B0B55}"/>
              </a:ext>
            </a:extLst>
          </p:cNvPr>
          <p:cNvSpPr txBox="1">
            <a:spLocks noChangeArrowheads="1"/>
          </p:cNvSpPr>
          <p:nvPr/>
        </p:nvSpPr>
        <p:spPr bwMode="auto">
          <a:xfrm>
            <a:off x="1106699" y="5753449"/>
            <a:ext cx="2882900" cy="276999"/>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CH" altLang="de-DE" sz="1200" b="1" dirty="0">
                <a:solidFill>
                  <a:srgbClr val="FF0000"/>
                </a:solidFill>
                <a:latin typeface="Verdana" panose="020B0604030504040204" pitchFamily="34" charset="0"/>
              </a:rPr>
              <a:t>«gelbe» Parzellennummer?</a:t>
            </a:r>
          </a:p>
        </p:txBody>
      </p:sp>
    </p:spTree>
    <p:extLst>
      <p:ext uri="{BB962C8B-B14F-4D97-AF65-F5344CB8AC3E}">
        <p14:creationId xmlns:p14="http://schemas.microsoft.com/office/powerpoint/2010/main" val="999222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5A079719-0816-4AB0-93D6-3E04CF3CE746}"/>
              </a:ext>
            </a:extLst>
          </p:cNvPr>
          <p:cNvSpPr/>
          <p:nvPr/>
        </p:nvSpPr>
        <p:spPr>
          <a:xfrm>
            <a:off x="1" y="6319807"/>
            <a:ext cx="12192000" cy="538193"/>
          </a:xfrm>
          <a:prstGeom prst="rect">
            <a:avLst/>
          </a:prstGeom>
          <a:solidFill>
            <a:srgbClr val="0087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dirty="0" err="1"/>
              <a:t>ZpA</a:t>
            </a:r>
            <a:r>
              <a:rPr lang="de-CH" dirty="0"/>
              <a:t> Informationsanlass Lützelflüh, 02.05.2024</a:t>
            </a:r>
          </a:p>
        </p:txBody>
      </p:sp>
      <p:sp>
        <p:nvSpPr>
          <p:cNvPr id="15" name="Rechteck 14">
            <a:extLst>
              <a:ext uri="{FF2B5EF4-FFF2-40B4-BE49-F238E27FC236}">
                <a16:creationId xmlns:a16="http://schemas.microsoft.com/office/drawing/2014/main" id="{3A7A2FAC-9AD0-49A5-A72F-7D287A7DBC2F}"/>
              </a:ext>
            </a:extLst>
          </p:cNvPr>
          <p:cNvSpPr/>
          <p:nvPr/>
        </p:nvSpPr>
        <p:spPr>
          <a:xfrm>
            <a:off x="700186" y="1374591"/>
            <a:ext cx="10911243" cy="1323439"/>
          </a:xfrm>
          <a:prstGeom prst="rect">
            <a:avLst/>
          </a:prstGeom>
        </p:spPr>
        <p:txBody>
          <a:bodyPr wrap="square" lIns="91440" tIns="45720" rIns="91440" bIns="45720" anchor="t">
            <a:spAutoFit/>
          </a:bodyPr>
          <a:lstStyle/>
          <a:p>
            <a:pPr>
              <a:spcBef>
                <a:spcPct val="50000"/>
              </a:spcBef>
            </a:pPr>
            <a:r>
              <a:rPr lang="de-CH" altLang="de-DE" sz="2000" b="1" u="sng" dirty="0">
                <a:solidFill>
                  <a:schemeClr val="tx1">
                    <a:lumMod val="65000"/>
                    <a:lumOff val="35000"/>
                  </a:schemeClr>
                </a:solidFill>
                <a:latin typeface="Arial" panose="020B0604020202020204" pitchFamily="34" charset="0"/>
                <a:cs typeface="Arial" panose="020B0604020202020204" pitchFamily="34" charset="0"/>
              </a:rPr>
              <a:t>Situation bei den öffentlichen Abwasseranlagen: </a:t>
            </a:r>
          </a:p>
          <a:p>
            <a:pPr>
              <a:spcBef>
                <a:spcPct val="50000"/>
              </a:spcBef>
            </a:pPr>
            <a:endParaRPr lang="de-CH" altLang="de-DE" sz="2000" b="1" u="sng" dirty="0">
              <a:solidFill>
                <a:schemeClr val="tx1">
                  <a:lumMod val="65000"/>
                  <a:lumOff val="35000"/>
                </a:schemeClr>
              </a:solidFill>
              <a:latin typeface="Arial" panose="020B0604020202020204" pitchFamily="34" charset="0"/>
              <a:cs typeface="Arial" panose="020B0604020202020204" pitchFamily="34" charset="0"/>
            </a:endParaRPr>
          </a:p>
          <a:p>
            <a:pPr>
              <a:spcBef>
                <a:spcPct val="50000"/>
              </a:spcBef>
            </a:pPr>
            <a:r>
              <a:rPr lang="de-CH" altLang="de-DE" sz="2000" b="1" dirty="0">
                <a:solidFill>
                  <a:schemeClr val="tx1">
                    <a:lumMod val="65000"/>
                    <a:lumOff val="35000"/>
                  </a:schemeClr>
                </a:solidFill>
                <a:latin typeface="Arial"/>
                <a:cs typeface="Arial"/>
              </a:rPr>
              <a:t>Die öffentlichen Leitungen werden </a:t>
            </a:r>
            <a:r>
              <a:rPr lang="de-CH" altLang="de-DE" sz="2000" b="1" dirty="0" err="1">
                <a:solidFill>
                  <a:schemeClr val="tx1">
                    <a:lumMod val="65000"/>
                    <a:lumOff val="35000"/>
                  </a:schemeClr>
                </a:solidFill>
                <a:latin typeface="Arial"/>
                <a:cs typeface="Arial"/>
              </a:rPr>
              <a:t>überlicherweise</a:t>
            </a:r>
            <a:r>
              <a:rPr lang="de-CH" altLang="de-DE" sz="2000" b="1" dirty="0">
                <a:solidFill>
                  <a:schemeClr val="tx1">
                    <a:lumMod val="65000"/>
                    <a:lumOff val="35000"/>
                  </a:schemeClr>
                </a:solidFill>
                <a:latin typeface="Arial"/>
                <a:cs typeface="Arial"/>
              </a:rPr>
              <a:t> unterhalten und untersucht.</a:t>
            </a:r>
            <a:endParaRPr lang="de-CH" altLang="de-DE" sz="20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1" name="Grafik 10">
            <a:extLst>
              <a:ext uri="{FF2B5EF4-FFF2-40B4-BE49-F238E27FC236}">
                <a16:creationId xmlns:a16="http://schemas.microsoft.com/office/drawing/2014/main" id="{AAD1DC79-9216-440A-B843-EB9A648CC8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46600" y="261335"/>
            <a:ext cx="1799175" cy="881906"/>
          </a:xfrm>
          <a:prstGeom prst="rect">
            <a:avLst/>
          </a:prstGeom>
        </p:spPr>
      </p:pic>
      <p:sp>
        <p:nvSpPr>
          <p:cNvPr id="12" name="Text Box 8">
            <a:extLst>
              <a:ext uri="{FF2B5EF4-FFF2-40B4-BE49-F238E27FC236}">
                <a16:creationId xmlns:a16="http://schemas.microsoft.com/office/drawing/2014/main" id="{4B508C32-9965-478B-A741-B313CA20F5B4}"/>
              </a:ext>
            </a:extLst>
          </p:cNvPr>
          <p:cNvSpPr txBox="1">
            <a:spLocks noChangeArrowheads="1"/>
          </p:cNvSpPr>
          <p:nvPr/>
        </p:nvSpPr>
        <p:spPr bwMode="auto">
          <a:xfrm>
            <a:off x="700186" y="261334"/>
            <a:ext cx="9134039"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50000"/>
              </a:spcBef>
              <a:buNone/>
            </a:pPr>
            <a:r>
              <a:rPr lang="de-CH" altLang="de-DE" sz="3000" b="1" dirty="0">
                <a:solidFill>
                  <a:srgbClr val="00877B"/>
                </a:solidFill>
                <a:latin typeface="Arial" panose="020B0604020202020204" pitchFamily="34" charset="0"/>
                <a:ea typeface="Verdana" panose="020B0604030504040204" pitchFamily="34" charset="0"/>
                <a:cs typeface="Arial" panose="020B0604020202020204" pitchFamily="34" charset="0"/>
              </a:rPr>
              <a:t>1. a) Projektauslöser → Einleitung</a:t>
            </a:r>
            <a:br>
              <a:rPr lang="de-CH" altLang="de-DE" sz="3000" b="1" dirty="0">
                <a:solidFill>
                  <a:srgbClr val="00877B"/>
                </a:solidFill>
                <a:latin typeface="Arial" panose="020B0604020202020204" pitchFamily="34" charset="0"/>
                <a:ea typeface="Verdana" panose="020B0604030504040204" pitchFamily="34" charset="0"/>
                <a:cs typeface="Arial" panose="020B0604020202020204" pitchFamily="34" charset="0"/>
              </a:rPr>
            </a:br>
            <a:endParaRPr lang="de-CH" altLang="de-DE" sz="2800" b="1" dirty="0">
              <a:solidFill>
                <a:srgbClr val="5F5F5F"/>
              </a:solidFill>
              <a:latin typeface="Arial Unicode MS" panose="020B0604020202020204" pitchFamily="34" charset="-128"/>
            </a:endParaRPr>
          </a:p>
        </p:txBody>
      </p:sp>
      <p:sp>
        <p:nvSpPr>
          <p:cNvPr id="26" name="Rechteck 25">
            <a:extLst>
              <a:ext uri="{FF2B5EF4-FFF2-40B4-BE49-F238E27FC236}">
                <a16:creationId xmlns:a16="http://schemas.microsoft.com/office/drawing/2014/main" id="{721166DE-36FE-4149-BDE7-30DEEBF72E0F}"/>
              </a:ext>
            </a:extLst>
          </p:cNvPr>
          <p:cNvSpPr/>
          <p:nvPr/>
        </p:nvSpPr>
        <p:spPr>
          <a:xfrm>
            <a:off x="700186" y="3185479"/>
            <a:ext cx="10911243" cy="1631216"/>
          </a:xfrm>
          <a:prstGeom prst="rect">
            <a:avLst/>
          </a:prstGeom>
        </p:spPr>
        <p:txBody>
          <a:bodyPr wrap="square" lIns="91440" tIns="45720" rIns="91440" bIns="45720" anchor="t">
            <a:spAutoFit/>
          </a:bodyPr>
          <a:lstStyle/>
          <a:p>
            <a:pPr>
              <a:spcBef>
                <a:spcPct val="50000"/>
              </a:spcBef>
            </a:pPr>
            <a:endParaRPr lang="de-CH" altLang="de-DE" sz="2000" b="1" dirty="0">
              <a:solidFill>
                <a:schemeClr val="tx1">
                  <a:lumMod val="65000"/>
                  <a:lumOff val="35000"/>
                </a:schemeClr>
              </a:solidFill>
              <a:latin typeface="Arial" panose="020B0604020202020204" pitchFamily="34" charset="0"/>
              <a:cs typeface="Arial" panose="020B0604020202020204" pitchFamily="34" charset="0"/>
            </a:endParaRPr>
          </a:p>
          <a:p>
            <a:pPr>
              <a:defRPr/>
            </a:pPr>
            <a:r>
              <a:rPr lang="de-CH" altLang="de-DE" sz="2000" b="1" u="sng" dirty="0">
                <a:solidFill>
                  <a:schemeClr val="tx1">
                    <a:lumMod val="65000"/>
                    <a:lumOff val="35000"/>
                  </a:schemeClr>
                </a:solidFill>
                <a:latin typeface="Arial" panose="020B0604020202020204" pitchFamily="34" charset="0"/>
                <a:cs typeface="Arial" panose="020B0604020202020204" pitchFamily="34" charset="0"/>
              </a:rPr>
              <a:t>Situation bei den privaten Abwasseranlagen: </a:t>
            </a:r>
          </a:p>
          <a:p>
            <a:pPr>
              <a:defRPr/>
            </a:pPr>
            <a:endParaRPr lang="de-CH" altLang="de-DE" sz="2000" b="1" dirty="0">
              <a:solidFill>
                <a:schemeClr val="tx1">
                  <a:lumMod val="65000"/>
                  <a:lumOff val="35000"/>
                </a:schemeClr>
              </a:solidFill>
              <a:latin typeface="Arial" panose="020B0604020202020204" pitchFamily="34" charset="0"/>
              <a:cs typeface="Arial" panose="020B0604020202020204" pitchFamily="34" charset="0"/>
            </a:endParaRPr>
          </a:p>
          <a:p>
            <a:pPr>
              <a:defRPr/>
            </a:pPr>
            <a:r>
              <a:rPr lang="de-CH" altLang="de-DE" sz="2000" b="1" dirty="0">
                <a:solidFill>
                  <a:schemeClr val="tx1">
                    <a:lumMod val="65000"/>
                    <a:lumOff val="35000"/>
                  </a:schemeClr>
                </a:solidFill>
                <a:latin typeface="Arial" panose="020B0604020202020204" pitchFamily="34" charset="0"/>
                <a:cs typeface="Arial" panose="020B0604020202020204" pitchFamily="34" charset="0"/>
              </a:rPr>
              <a:t>Lage, Zustand, und Pflichten i. d. R. ungenügend bekannt</a:t>
            </a:r>
          </a:p>
          <a:p>
            <a:pPr>
              <a:defRPr/>
            </a:pPr>
            <a:endParaRPr lang="de-CH" altLang="de-DE" sz="20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7" name="Text Box 6">
            <a:extLst>
              <a:ext uri="{FF2B5EF4-FFF2-40B4-BE49-F238E27FC236}">
                <a16:creationId xmlns:a16="http://schemas.microsoft.com/office/drawing/2014/main" id="{F88AA7E7-C311-41E3-88B1-2D751EB1B23A}"/>
              </a:ext>
            </a:extLst>
          </p:cNvPr>
          <p:cNvSpPr txBox="1">
            <a:spLocks noChangeArrowheads="1"/>
          </p:cNvSpPr>
          <p:nvPr/>
        </p:nvSpPr>
        <p:spPr bwMode="auto">
          <a:xfrm>
            <a:off x="8094135" y="3629259"/>
            <a:ext cx="3102139"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de-CH" altLang="de-DE" b="1" dirty="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rPr>
              <a:t>Kanton Bern</a:t>
            </a:r>
          </a:p>
          <a:p>
            <a:pPr>
              <a:spcBef>
                <a:spcPct val="50000"/>
              </a:spcBef>
            </a:pPr>
            <a:r>
              <a:rPr lang="de-CH" altLang="de-DE" b="1" dirty="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rPr>
              <a:t>Länge Abwasseranlagen</a:t>
            </a:r>
          </a:p>
          <a:p>
            <a:pPr>
              <a:spcBef>
                <a:spcPct val="50000"/>
              </a:spcBef>
            </a:pPr>
            <a:r>
              <a:rPr lang="de-CH" altLang="de-DE" b="1" dirty="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rPr>
              <a:t>Öffentlich ~  5‘000 km</a:t>
            </a:r>
          </a:p>
          <a:p>
            <a:pPr>
              <a:spcBef>
                <a:spcPct val="50000"/>
              </a:spcBef>
            </a:pPr>
            <a:r>
              <a:rPr lang="de-CH" altLang="de-DE" b="1" dirty="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rPr>
              <a:t>Privat       ~10‘000 km</a:t>
            </a:r>
          </a:p>
          <a:p>
            <a:pPr>
              <a:spcBef>
                <a:spcPct val="50000"/>
              </a:spcBef>
            </a:pPr>
            <a:endParaRPr lang="de-CH" altLang="de-DE" sz="1400" b="1" dirty="0"/>
          </a:p>
        </p:txBody>
      </p:sp>
    </p:spTree>
    <p:extLst>
      <p:ext uri="{BB962C8B-B14F-4D97-AF65-F5344CB8AC3E}">
        <p14:creationId xmlns:p14="http://schemas.microsoft.com/office/powerpoint/2010/main" val="27860959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5A079719-0816-4AB0-93D6-3E04CF3CE746}"/>
              </a:ext>
            </a:extLst>
          </p:cNvPr>
          <p:cNvSpPr/>
          <p:nvPr/>
        </p:nvSpPr>
        <p:spPr>
          <a:xfrm>
            <a:off x="0" y="6323900"/>
            <a:ext cx="12192000" cy="538193"/>
          </a:xfrm>
          <a:prstGeom prst="rect">
            <a:avLst/>
          </a:prstGeom>
          <a:solidFill>
            <a:srgbClr val="0087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dirty="0" err="1"/>
              <a:t>ZpA</a:t>
            </a:r>
            <a:r>
              <a:rPr lang="de-CH" dirty="0"/>
              <a:t> Informationsanlass Lützelflüh, 02.05.2024</a:t>
            </a:r>
          </a:p>
        </p:txBody>
      </p:sp>
      <p:sp>
        <p:nvSpPr>
          <p:cNvPr id="15" name="Rechteck 14">
            <a:extLst>
              <a:ext uri="{FF2B5EF4-FFF2-40B4-BE49-F238E27FC236}">
                <a16:creationId xmlns:a16="http://schemas.microsoft.com/office/drawing/2014/main" id="{3A7A2FAC-9AD0-49A5-A72F-7D287A7DBC2F}"/>
              </a:ext>
            </a:extLst>
          </p:cNvPr>
          <p:cNvSpPr/>
          <p:nvPr/>
        </p:nvSpPr>
        <p:spPr>
          <a:xfrm>
            <a:off x="948859" y="1431322"/>
            <a:ext cx="7113688" cy="630942"/>
          </a:xfrm>
          <a:prstGeom prst="rect">
            <a:avLst/>
          </a:prstGeom>
        </p:spPr>
        <p:txBody>
          <a:bodyPr wrap="square">
            <a:spAutoFit/>
          </a:bodyPr>
          <a:lstStyle/>
          <a:p>
            <a:pPr marL="342900" indent="-342900">
              <a:buFont typeface="Symbol" panose="05050102010706020507" pitchFamily="18" charset="2"/>
              <a:buChar char="®"/>
              <a:defRPr/>
            </a:pPr>
            <a:endParaRPr lang="de-CH" sz="1500" dirty="0">
              <a:solidFill>
                <a:srgbClr val="5F5F5F"/>
              </a:solidFill>
              <a:latin typeface="Verdana" panose="020B0604030504040204" pitchFamily="34" charset="0"/>
              <a:ea typeface="Verdana" panose="020B0604030504040204" pitchFamily="34" charset="0"/>
              <a:sym typeface="Symbol" panose="05050102010706020507" pitchFamily="18" charset="2"/>
            </a:endParaRPr>
          </a:p>
          <a:p>
            <a:pPr>
              <a:defRPr/>
            </a:pPr>
            <a:endParaRPr lang="de-CH" sz="2000" dirty="0">
              <a:solidFill>
                <a:srgbClr val="5F5F5F"/>
              </a:solidFill>
              <a:latin typeface="Verdana" panose="020B0604030504040204" pitchFamily="34" charset="0"/>
              <a:ea typeface="Verdana" panose="020B0604030504040204" pitchFamily="34" charset="0"/>
            </a:endParaRPr>
          </a:p>
        </p:txBody>
      </p:sp>
      <p:pic>
        <p:nvPicPr>
          <p:cNvPr id="10" name="Grafik 9">
            <a:extLst>
              <a:ext uri="{FF2B5EF4-FFF2-40B4-BE49-F238E27FC236}">
                <a16:creationId xmlns:a16="http://schemas.microsoft.com/office/drawing/2014/main" id="{59E0C3EC-E77B-4612-B487-F4069EE14C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46600" y="261335"/>
            <a:ext cx="1799175" cy="881906"/>
          </a:xfrm>
          <a:prstGeom prst="rect">
            <a:avLst/>
          </a:prstGeom>
        </p:spPr>
      </p:pic>
      <p:sp>
        <p:nvSpPr>
          <p:cNvPr id="14" name="Text Box 8">
            <a:extLst>
              <a:ext uri="{FF2B5EF4-FFF2-40B4-BE49-F238E27FC236}">
                <a16:creationId xmlns:a16="http://schemas.microsoft.com/office/drawing/2014/main" id="{AE8340F4-B960-4C50-84AA-55620B1EEADE}"/>
              </a:ext>
            </a:extLst>
          </p:cNvPr>
          <p:cNvSpPr txBox="1">
            <a:spLocks noChangeArrowheads="1"/>
          </p:cNvSpPr>
          <p:nvPr/>
        </p:nvSpPr>
        <p:spPr bwMode="auto">
          <a:xfrm>
            <a:off x="700186" y="215614"/>
            <a:ext cx="4879975"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50000"/>
              </a:spcBef>
              <a:buNone/>
            </a:pPr>
            <a:r>
              <a:rPr lang="de-CH" altLang="de-DE" sz="2800" b="1" dirty="0">
                <a:solidFill>
                  <a:srgbClr val="00877B"/>
                </a:solidFill>
                <a:latin typeface="Arial" panose="020B0604020202020204" pitchFamily="34" charset="0"/>
                <a:ea typeface="Verdana" panose="020B0604030504040204" pitchFamily="34" charset="0"/>
                <a:cs typeface="Arial" panose="020B0604020202020204" pitchFamily="34" charset="0"/>
              </a:rPr>
              <a:t>2. d) Vorgehen → Dokumentation</a:t>
            </a:r>
            <a:endParaRPr lang="de-CH" sz="2800" b="1" dirty="0">
              <a:solidFill>
                <a:srgbClr val="00877B"/>
              </a:solidFill>
              <a:latin typeface="Arial" panose="020B0604020202020204" pitchFamily="34" charset="0"/>
              <a:ea typeface="Calibri" panose="020F0502020204030204" pitchFamily="34" charset="0"/>
              <a:cs typeface="Arial" panose="020B0604020202020204" pitchFamily="34" charset="0"/>
            </a:endParaRPr>
          </a:p>
          <a:p>
            <a:pPr eaLnBrk="1" hangingPunct="1">
              <a:lnSpc>
                <a:spcPct val="100000"/>
              </a:lnSpc>
              <a:spcBef>
                <a:spcPct val="50000"/>
              </a:spcBef>
              <a:buFontTx/>
              <a:buNone/>
            </a:pPr>
            <a:endParaRPr lang="de-CH" altLang="de-DE" sz="2800" b="1" dirty="0">
              <a:solidFill>
                <a:srgbClr val="5F5F5F"/>
              </a:solidFill>
              <a:latin typeface="Arial Unicode MS" panose="020B0604020202020204" pitchFamily="34" charset="-128"/>
            </a:endParaRPr>
          </a:p>
        </p:txBody>
      </p:sp>
      <p:sp>
        <p:nvSpPr>
          <p:cNvPr id="9" name="Text Box 7">
            <a:extLst>
              <a:ext uri="{FF2B5EF4-FFF2-40B4-BE49-F238E27FC236}">
                <a16:creationId xmlns:a16="http://schemas.microsoft.com/office/drawing/2014/main" id="{C2C47209-9994-4136-B85F-DEDA326D673B}"/>
              </a:ext>
            </a:extLst>
          </p:cNvPr>
          <p:cNvSpPr txBox="1">
            <a:spLocks noChangeArrowheads="1"/>
          </p:cNvSpPr>
          <p:nvPr/>
        </p:nvSpPr>
        <p:spPr bwMode="auto">
          <a:xfrm>
            <a:off x="4505703" y="623413"/>
            <a:ext cx="4587973" cy="40011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de-CH" altLang="de-DE" sz="2000" b="1" dirty="0">
                <a:solidFill>
                  <a:schemeClr val="tx1">
                    <a:lumMod val="65000"/>
                    <a:lumOff val="35000"/>
                  </a:schemeClr>
                </a:solidFill>
                <a:latin typeface="Arial" panose="020B0604020202020204" pitchFamily="34" charset="0"/>
                <a:cs typeface="Arial" panose="020B0604020202020204" pitchFamily="34" charset="0"/>
              </a:rPr>
              <a:t>Begleitschreiben</a:t>
            </a:r>
          </a:p>
        </p:txBody>
      </p:sp>
      <p:sp>
        <p:nvSpPr>
          <p:cNvPr id="6" name="Textfeld 5">
            <a:extLst>
              <a:ext uri="{FF2B5EF4-FFF2-40B4-BE49-F238E27FC236}">
                <a16:creationId xmlns:a16="http://schemas.microsoft.com/office/drawing/2014/main" id="{A8E55438-CD2C-4A1F-9CA3-F07FE4F5956B}"/>
              </a:ext>
            </a:extLst>
          </p:cNvPr>
          <p:cNvSpPr txBox="1"/>
          <p:nvPr/>
        </p:nvSpPr>
        <p:spPr>
          <a:xfrm>
            <a:off x="7677150" y="1504943"/>
            <a:ext cx="1104900" cy="369332"/>
          </a:xfrm>
          <a:prstGeom prst="rect">
            <a:avLst/>
          </a:prstGeom>
          <a:solidFill>
            <a:schemeClr val="bg1"/>
          </a:solidFill>
        </p:spPr>
        <p:txBody>
          <a:bodyPr wrap="square" rtlCol="0">
            <a:spAutoFit/>
          </a:bodyPr>
          <a:lstStyle/>
          <a:p>
            <a:endParaRPr lang="de-CH" dirty="0"/>
          </a:p>
        </p:txBody>
      </p:sp>
      <p:sp>
        <p:nvSpPr>
          <p:cNvPr id="11" name="Textfeld 10">
            <a:extLst>
              <a:ext uri="{FF2B5EF4-FFF2-40B4-BE49-F238E27FC236}">
                <a16:creationId xmlns:a16="http://schemas.microsoft.com/office/drawing/2014/main" id="{367AE0FF-AB83-4FC2-924B-DF25BFFCFB91}"/>
              </a:ext>
            </a:extLst>
          </p:cNvPr>
          <p:cNvSpPr txBox="1"/>
          <p:nvPr/>
        </p:nvSpPr>
        <p:spPr>
          <a:xfrm>
            <a:off x="7058029" y="3088543"/>
            <a:ext cx="300038" cy="369332"/>
          </a:xfrm>
          <a:prstGeom prst="rect">
            <a:avLst/>
          </a:prstGeom>
          <a:solidFill>
            <a:schemeClr val="bg1"/>
          </a:solidFill>
        </p:spPr>
        <p:txBody>
          <a:bodyPr wrap="square" rtlCol="0">
            <a:spAutoFit/>
          </a:bodyPr>
          <a:lstStyle/>
          <a:p>
            <a:endParaRPr lang="de-CH" dirty="0"/>
          </a:p>
        </p:txBody>
      </p:sp>
      <p:pic>
        <p:nvPicPr>
          <p:cNvPr id="4" name="Grafik 3" descr="Ein Bild, das Text, Schrift, Screenshot, Brief enthält.&#10;&#10;Automatisch generierte Beschreibung">
            <a:extLst>
              <a:ext uri="{FF2B5EF4-FFF2-40B4-BE49-F238E27FC236}">
                <a16:creationId xmlns:a16="http://schemas.microsoft.com/office/drawing/2014/main" id="{2B0D701C-16BE-D10B-EF10-B40D902E962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68883" y="1196154"/>
            <a:ext cx="3461748" cy="4896000"/>
          </a:xfrm>
          <a:prstGeom prst="rect">
            <a:avLst/>
          </a:prstGeom>
          <a:ln w="9525">
            <a:solidFill>
              <a:schemeClr val="tx1"/>
            </a:solidFill>
          </a:ln>
        </p:spPr>
      </p:pic>
      <p:pic>
        <p:nvPicPr>
          <p:cNvPr id="12" name="Grafik 11" descr="Ein Bild, das Text, Screenshot, Schrift, Brief enthält.&#10;&#10;Automatisch generierte Beschreibung">
            <a:extLst>
              <a:ext uri="{FF2B5EF4-FFF2-40B4-BE49-F238E27FC236}">
                <a16:creationId xmlns:a16="http://schemas.microsoft.com/office/drawing/2014/main" id="{42EBD564-4C6D-E7F4-A6E2-DC4EC9D096A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69954" y="1199588"/>
            <a:ext cx="3461748" cy="4896000"/>
          </a:xfrm>
          <a:prstGeom prst="rect">
            <a:avLst/>
          </a:prstGeom>
          <a:ln w="9525">
            <a:solidFill>
              <a:schemeClr val="tx1"/>
            </a:solidFill>
          </a:ln>
        </p:spPr>
      </p:pic>
    </p:spTree>
    <p:extLst>
      <p:ext uri="{BB962C8B-B14F-4D97-AF65-F5344CB8AC3E}">
        <p14:creationId xmlns:p14="http://schemas.microsoft.com/office/powerpoint/2010/main" val="3296757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5A079719-0816-4AB0-93D6-3E04CF3CE746}"/>
              </a:ext>
            </a:extLst>
          </p:cNvPr>
          <p:cNvSpPr/>
          <p:nvPr/>
        </p:nvSpPr>
        <p:spPr>
          <a:xfrm>
            <a:off x="0" y="6323900"/>
            <a:ext cx="12192000" cy="538193"/>
          </a:xfrm>
          <a:prstGeom prst="rect">
            <a:avLst/>
          </a:prstGeom>
          <a:solidFill>
            <a:srgbClr val="0087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dirty="0" err="1"/>
              <a:t>ZpA</a:t>
            </a:r>
            <a:r>
              <a:rPr lang="de-CH" dirty="0"/>
              <a:t> Informationsanlass Lützelflüh, 02.05.2024</a:t>
            </a:r>
          </a:p>
        </p:txBody>
      </p:sp>
      <p:sp>
        <p:nvSpPr>
          <p:cNvPr id="15" name="Rechteck 14">
            <a:extLst>
              <a:ext uri="{FF2B5EF4-FFF2-40B4-BE49-F238E27FC236}">
                <a16:creationId xmlns:a16="http://schemas.microsoft.com/office/drawing/2014/main" id="{3A7A2FAC-9AD0-49A5-A72F-7D287A7DBC2F}"/>
              </a:ext>
            </a:extLst>
          </p:cNvPr>
          <p:cNvSpPr/>
          <p:nvPr/>
        </p:nvSpPr>
        <p:spPr>
          <a:xfrm>
            <a:off x="948859" y="1431322"/>
            <a:ext cx="7113688" cy="630942"/>
          </a:xfrm>
          <a:prstGeom prst="rect">
            <a:avLst/>
          </a:prstGeom>
        </p:spPr>
        <p:txBody>
          <a:bodyPr wrap="square">
            <a:spAutoFit/>
          </a:bodyPr>
          <a:lstStyle/>
          <a:p>
            <a:pPr marL="342900" indent="-342900">
              <a:buFont typeface="Symbol" panose="05050102010706020507" pitchFamily="18" charset="2"/>
              <a:buChar char="®"/>
              <a:defRPr/>
            </a:pPr>
            <a:endParaRPr lang="de-CH" sz="1500" dirty="0">
              <a:solidFill>
                <a:srgbClr val="5F5F5F"/>
              </a:solidFill>
              <a:latin typeface="Verdana" panose="020B0604030504040204" pitchFamily="34" charset="0"/>
              <a:ea typeface="Verdana" panose="020B0604030504040204" pitchFamily="34" charset="0"/>
              <a:sym typeface="Symbol" panose="05050102010706020507" pitchFamily="18" charset="2"/>
            </a:endParaRPr>
          </a:p>
          <a:p>
            <a:pPr>
              <a:defRPr/>
            </a:pPr>
            <a:endParaRPr lang="de-CH" sz="2000" dirty="0">
              <a:solidFill>
                <a:srgbClr val="5F5F5F"/>
              </a:solidFill>
              <a:latin typeface="Verdana" panose="020B0604030504040204" pitchFamily="34" charset="0"/>
              <a:ea typeface="Verdana" panose="020B0604030504040204" pitchFamily="34" charset="0"/>
            </a:endParaRPr>
          </a:p>
        </p:txBody>
      </p:sp>
      <p:pic>
        <p:nvPicPr>
          <p:cNvPr id="10" name="Grafik 9">
            <a:extLst>
              <a:ext uri="{FF2B5EF4-FFF2-40B4-BE49-F238E27FC236}">
                <a16:creationId xmlns:a16="http://schemas.microsoft.com/office/drawing/2014/main" id="{59E0C3EC-E77B-4612-B487-F4069EE14C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46600" y="261335"/>
            <a:ext cx="1799175" cy="881906"/>
          </a:xfrm>
          <a:prstGeom prst="rect">
            <a:avLst/>
          </a:prstGeom>
        </p:spPr>
      </p:pic>
      <p:sp>
        <p:nvSpPr>
          <p:cNvPr id="14" name="Text Box 8">
            <a:extLst>
              <a:ext uri="{FF2B5EF4-FFF2-40B4-BE49-F238E27FC236}">
                <a16:creationId xmlns:a16="http://schemas.microsoft.com/office/drawing/2014/main" id="{AE8340F4-B960-4C50-84AA-55620B1EEADE}"/>
              </a:ext>
            </a:extLst>
          </p:cNvPr>
          <p:cNvSpPr txBox="1">
            <a:spLocks noChangeArrowheads="1"/>
          </p:cNvSpPr>
          <p:nvPr/>
        </p:nvSpPr>
        <p:spPr bwMode="auto">
          <a:xfrm>
            <a:off x="700186" y="215614"/>
            <a:ext cx="4879975"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50000"/>
              </a:spcBef>
              <a:buNone/>
            </a:pPr>
            <a:r>
              <a:rPr lang="de-CH" altLang="de-DE" sz="2800" b="1" dirty="0">
                <a:solidFill>
                  <a:srgbClr val="00877B"/>
                </a:solidFill>
                <a:latin typeface="Arial" panose="020B0604020202020204" pitchFamily="34" charset="0"/>
                <a:ea typeface="Verdana" panose="020B0604030504040204" pitchFamily="34" charset="0"/>
                <a:cs typeface="Arial" panose="020B0604020202020204" pitchFamily="34" charset="0"/>
              </a:rPr>
              <a:t>2. d) Vorgehen → Dokumentation</a:t>
            </a:r>
            <a:endParaRPr lang="de-CH" sz="2800" b="1" dirty="0">
              <a:solidFill>
                <a:srgbClr val="00877B"/>
              </a:solidFill>
              <a:latin typeface="Arial" panose="020B0604020202020204" pitchFamily="34" charset="0"/>
              <a:ea typeface="Calibri" panose="020F0502020204030204" pitchFamily="34" charset="0"/>
              <a:cs typeface="Arial" panose="020B0604020202020204" pitchFamily="34" charset="0"/>
            </a:endParaRPr>
          </a:p>
          <a:p>
            <a:pPr eaLnBrk="1" hangingPunct="1">
              <a:lnSpc>
                <a:spcPct val="100000"/>
              </a:lnSpc>
              <a:spcBef>
                <a:spcPct val="50000"/>
              </a:spcBef>
              <a:buFontTx/>
              <a:buNone/>
            </a:pPr>
            <a:endParaRPr lang="de-CH" altLang="de-DE" sz="2800" b="1" dirty="0">
              <a:solidFill>
                <a:srgbClr val="5F5F5F"/>
              </a:solidFill>
              <a:latin typeface="Arial Unicode MS" panose="020B0604020202020204" pitchFamily="34" charset="-128"/>
            </a:endParaRPr>
          </a:p>
        </p:txBody>
      </p:sp>
      <p:sp>
        <p:nvSpPr>
          <p:cNvPr id="9" name="Text Box 7">
            <a:extLst>
              <a:ext uri="{FF2B5EF4-FFF2-40B4-BE49-F238E27FC236}">
                <a16:creationId xmlns:a16="http://schemas.microsoft.com/office/drawing/2014/main" id="{C2C47209-9994-4136-B85F-DEDA326D673B}"/>
              </a:ext>
            </a:extLst>
          </p:cNvPr>
          <p:cNvSpPr txBox="1">
            <a:spLocks noChangeArrowheads="1"/>
          </p:cNvSpPr>
          <p:nvPr/>
        </p:nvSpPr>
        <p:spPr bwMode="auto">
          <a:xfrm>
            <a:off x="5202238" y="547818"/>
            <a:ext cx="4587973" cy="40011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de-CH" altLang="de-DE" sz="2000" b="1" dirty="0">
                <a:solidFill>
                  <a:schemeClr val="tx1">
                    <a:lumMod val="65000"/>
                    <a:lumOff val="35000"/>
                  </a:schemeClr>
                </a:solidFill>
                <a:latin typeface="Arial" panose="020B0604020202020204" pitchFamily="34" charset="0"/>
                <a:cs typeface="Arial" panose="020B0604020202020204" pitchFamily="34" charset="0"/>
              </a:rPr>
              <a:t>Hinweisblätter</a:t>
            </a:r>
          </a:p>
        </p:txBody>
      </p:sp>
      <p:sp>
        <p:nvSpPr>
          <p:cNvPr id="6" name="Textfeld 5">
            <a:extLst>
              <a:ext uri="{FF2B5EF4-FFF2-40B4-BE49-F238E27FC236}">
                <a16:creationId xmlns:a16="http://schemas.microsoft.com/office/drawing/2014/main" id="{A8E55438-CD2C-4A1F-9CA3-F07FE4F5956B}"/>
              </a:ext>
            </a:extLst>
          </p:cNvPr>
          <p:cNvSpPr txBox="1"/>
          <p:nvPr/>
        </p:nvSpPr>
        <p:spPr>
          <a:xfrm>
            <a:off x="7677150" y="1504943"/>
            <a:ext cx="1104900" cy="369332"/>
          </a:xfrm>
          <a:prstGeom prst="rect">
            <a:avLst/>
          </a:prstGeom>
          <a:solidFill>
            <a:schemeClr val="bg1"/>
          </a:solidFill>
        </p:spPr>
        <p:txBody>
          <a:bodyPr wrap="square" rtlCol="0">
            <a:spAutoFit/>
          </a:bodyPr>
          <a:lstStyle/>
          <a:p>
            <a:endParaRPr lang="de-CH" dirty="0"/>
          </a:p>
        </p:txBody>
      </p:sp>
      <p:sp>
        <p:nvSpPr>
          <p:cNvPr id="11" name="Textfeld 10">
            <a:extLst>
              <a:ext uri="{FF2B5EF4-FFF2-40B4-BE49-F238E27FC236}">
                <a16:creationId xmlns:a16="http://schemas.microsoft.com/office/drawing/2014/main" id="{367AE0FF-AB83-4FC2-924B-DF25BFFCFB91}"/>
              </a:ext>
            </a:extLst>
          </p:cNvPr>
          <p:cNvSpPr txBox="1"/>
          <p:nvPr/>
        </p:nvSpPr>
        <p:spPr>
          <a:xfrm>
            <a:off x="7058029" y="3088543"/>
            <a:ext cx="300038" cy="369332"/>
          </a:xfrm>
          <a:prstGeom prst="rect">
            <a:avLst/>
          </a:prstGeom>
          <a:solidFill>
            <a:schemeClr val="bg1"/>
          </a:solidFill>
        </p:spPr>
        <p:txBody>
          <a:bodyPr wrap="square" rtlCol="0">
            <a:spAutoFit/>
          </a:bodyPr>
          <a:lstStyle/>
          <a:p>
            <a:endParaRPr lang="de-CH" dirty="0"/>
          </a:p>
        </p:txBody>
      </p:sp>
      <p:pic>
        <p:nvPicPr>
          <p:cNvPr id="19" name="Grafik 18" descr="Ein Bild, das Text, Screenshot, Brief, Schrift enthält.&#10;&#10;Automatisch generierte Beschreibung">
            <a:extLst>
              <a:ext uri="{FF2B5EF4-FFF2-40B4-BE49-F238E27FC236}">
                <a16:creationId xmlns:a16="http://schemas.microsoft.com/office/drawing/2014/main" id="{4DC37FBE-7F52-6B26-8509-07427226836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5840" y="1274951"/>
            <a:ext cx="3461748" cy="4896000"/>
          </a:xfrm>
          <a:prstGeom prst="rect">
            <a:avLst/>
          </a:prstGeom>
          <a:ln w="12700">
            <a:solidFill>
              <a:schemeClr val="tx1"/>
            </a:solidFill>
          </a:ln>
        </p:spPr>
      </p:pic>
      <p:pic>
        <p:nvPicPr>
          <p:cNvPr id="21" name="Grafik 20" descr="Ein Bild, das Text, Brief, Schrift, Screenshot enthält.&#10;&#10;Automatisch generierte Beschreibung">
            <a:extLst>
              <a:ext uri="{FF2B5EF4-FFF2-40B4-BE49-F238E27FC236}">
                <a16:creationId xmlns:a16="http://schemas.microsoft.com/office/drawing/2014/main" id="{38627D8B-DED4-1FF7-D6B5-7DB0131D99D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52782" y="1274951"/>
            <a:ext cx="3461748" cy="4896000"/>
          </a:xfrm>
          <a:prstGeom prst="rect">
            <a:avLst/>
          </a:prstGeom>
          <a:ln w="12700">
            <a:solidFill>
              <a:schemeClr val="tx1"/>
            </a:solidFill>
          </a:ln>
        </p:spPr>
      </p:pic>
      <p:pic>
        <p:nvPicPr>
          <p:cNvPr id="23" name="Grafik 22" descr="Ein Bild, das Text, Screenshot, Schrift, Karte Menü enthält.&#10;&#10;Automatisch generierte Beschreibung">
            <a:extLst>
              <a:ext uri="{FF2B5EF4-FFF2-40B4-BE49-F238E27FC236}">
                <a16:creationId xmlns:a16="http://schemas.microsoft.com/office/drawing/2014/main" id="{977D61C8-159A-9C6E-D69D-CE75D986AC7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391790" y="1279661"/>
            <a:ext cx="3461748" cy="4896000"/>
          </a:xfrm>
          <a:prstGeom prst="rect">
            <a:avLst/>
          </a:prstGeom>
          <a:ln w="12700">
            <a:solidFill>
              <a:schemeClr val="tx1"/>
            </a:solidFill>
          </a:ln>
        </p:spPr>
      </p:pic>
    </p:spTree>
    <p:extLst>
      <p:ext uri="{BB962C8B-B14F-4D97-AF65-F5344CB8AC3E}">
        <p14:creationId xmlns:p14="http://schemas.microsoft.com/office/powerpoint/2010/main" val="10931381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5A079719-0816-4AB0-93D6-3E04CF3CE746}"/>
              </a:ext>
            </a:extLst>
          </p:cNvPr>
          <p:cNvSpPr/>
          <p:nvPr/>
        </p:nvSpPr>
        <p:spPr>
          <a:xfrm>
            <a:off x="0" y="6323900"/>
            <a:ext cx="12192000" cy="538193"/>
          </a:xfrm>
          <a:prstGeom prst="rect">
            <a:avLst/>
          </a:prstGeom>
          <a:solidFill>
            <a:srgbClr val="0087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dirty="0" err="1"/>
              <a:t>ZpA</a:t>
            </a:r>
            <a:r>
              <a:rPr lang="de-CH" dirty="0"/>
              <a:t> Informationsanlass Lützelflüh, 02.05.2024</a:t>
            </a:r>
          </a:p>
        </p:txBody>
      </p:sp>
      <p:sp>
        <p:nvSpPr>
          <p:cNvPr id="15" name="Rechteck 14">
            <a:extLst>
              <a:ext uri="{FF2B5EF4-FFF2-40B4-BE49-F238E27FC236}">
                <a16:creationId xmlns:a16="http://schemas.microsoft.com/office/drawing/2014/main" id="{3A7A2FAC-9AD0-49A5-A72F-7D287A7DBC2F}"/>
              </a:ext>
            </a:extLst>
          </p:cNvPr>
          <p:cNvSpPr/>
          <p:nvPr/>
        </p:nvSpPr>
        <p:spPr>
          <a:xfrm>
            <a:off x="948859" y="1431322"/>
            <a:ext cx="7113688" cy="630942"/>
          </a:xfrm>
          <a:prstGeom prst="rect">
            <a:avLst/>
          </a:prstGeom>
        </p:spPr>
        <p:txBody>
          <a:bodyPr wrap="square">
            <a:spAutoFit/>
          </a:bodyPr>
          <a:lstStyle/>
          <a:p>
            <a:pPr marL="342900" indent="-342900">
              <a:buFont typeface="Symbol" panose="05050102010706020507" pitchFamily="18" charset="2"/>
              <a:buChar char="®"/>
              <a:defRPr/>
            </a:pPr>
            <a:endParaRPr lang="de-CH" sz="1500" dirty="0">
              <a:solidFill>
                <a:srgbClr val="5F5F5F"/>
              </a:solidFill>
              <a:latin typeface="Verdana" panose="020B0604030504040204" pitchFamily="34" charset="0"/>
              <a:ea typeface="Verdana" panose="020B0604030504040204" pitchFamily="34" charset="0"/>
              <a:sym typeface="Symbol" panose="05050102010706020507" pitchFamily="18" charset="2"/>
            </a:endParaRPr>
          </a:p>
          <a:p>
            <a:pPr>
              <a:defRPr/>
            </a:pPr>
            <a:endParaRPr lang="de-CH" sz="2000" dirty="0">
              <a:solidFill>
                <a:srgbClr val="5F5F5F"/>
              </a:solidFill>
              <a:latin typeface="Verdana" panose="020B0604030504040204" pitchFamily="34" charset="0"/>
              <a:ea typeface="Verdana" panose="020B0604030504040204" pitchFamily="34" charset="0"/>
            </a:endParaRPr>
          </a:p>
        </p:txBody>
      </p:sp>
      <p:pic>
        <p:nvPicPr>
          <p:cNvPr id="10" name="Grafik 9">
            <a:extLst>
              <a:ext uri="{FF2B5EF4-FFF2-40B4-BE49-F238E27FC236}">
                <a16:creationId xmlns:a16="http://schemas.microsoft.com/office/drawing/2014/main" id="{59E0C3EC-E77B-4612-B487-F4069EE14C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46600" y="261335"/>
            <a:ext cx="1799175" cy="881906"/>
          </a:xfrm>
          <a:prstGeom prst="rect">
            <a:avLst/>
          </a:prstGeom>
        </p:spPr>
      </p:pic>
      <p:sp>
        <p:nvSpPr>
          <p:cNvPr id="14" name="Text Box 8">
            <a:extLst>
              <a:ext uri="{FF2B5EF4-FFF2-40B4-BE49-F238E27FC236}">
                <a16:creationId xmlns:a16="http://schemas.microsoft.com/office/drawing/2014/main" id="{AE8340F4-B960-4C50-84AA-55620B1EEADE}"/>
              </a:ext>
            </a:extLst>
          </p:cNvPr>
          <p:cNvSpPr txBox="1">
            <a:spLocks noChangeArrowheads="1"/>
          </p:cNvSpPr>
          <p:nvPr/>
        </p:nvSpPr>
        <p:spPr bwMode="auto">
          <a:xfrm>
            <a:off x="700186" y="215614"/>
            <a:ext cx="4879975"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50000"/>
              </a:spcBef>
              <a:buNone/>
            </a:pPr>
            <a:r>
              <a:rPr lang="de-CH" altLang="de-DE" sz="2800" b="1" dirty="0">
                <a:solidFill>
                  <a:srgbClr val="00877B"/>
                </a:solidFill>
                <a:latin typeface="Arial" panose="020B0604020202020204" pitchFamily="34" charset="0"/>
                <a:ea typeface="Verdana" panose="020B0604030504040204" pitchFamily="34" charset="0"/>
                <a:cs typeface="Arial" panose="020B0604020202020204" pitchFamily="34" charset="0"/>
              </a:rPr>
              <a:t>2. d) Vorgehen → Dokumentation</a:t>
            </a:r>
            <a:endParaRPr lang="de-CH" sz="2800" b="1" dirty="0">
              <a:solidFill>
                <a:srgbClr val="00877B"/>
              </a:solidFill>
              <a:latin typeface="Arial" panose="020B0604020202020204" pitchFamily="34" charset="0"/>
              <a:ea typeface="Calibri" panose="020F0502020204030204" pitchFamily="34" charset="0"/>
              <a:cs typeface="Arial" panose="020B0604020202020204" pitchFamily="34" charset="0"/>
            </a:endParaRPr>
          </a:p>
          <a:p>
            <a:pPr eaLnBrk="1" hangingPunct="1">
              <a:lnSpc>
                <a:spcPct val="100000"/>
              </a:lnSpc>
              <a:spcBef>
                <a:spcPct val="50000"/>
              </a:spcBef>
              <a:buFontTx/>
              <a:buNone/>
            </a:pPr>
            <a:endParaRPr lang="de-CH" altLang="de-DE" sz="2800" b="1" dirty="0">
              <a:solidFill>
                <a:srgbClr val="5F5F5F"/>
              </a:solidFill>
              <a:latin typeface="Arial Unicode MS" panose="020B0604020202020204" pitchFamily="34" charset="-128"/>
            </a:endParaRPr>
          </a:p>
        </p:txBody>
      </p:sp>
      <p:sp>
        <p:nvSpPr>
          <p:cNvPr id="9" name="Text Box 7">
            <a:extLst>
              <a:ext uri="{FF2B5EF4-FFF2-40B4-BE49-F238E27FC236}">
                <a16:creationId xmlns:a16="http://schemas.microsoft.com/office/drawing/2014/main" id="{C2C47209-9994-4136-B85F-DEDA326D673B}"/>
              </a:ext>
            </a:extLst>
          </p:cNvPr>
          <p:cNvSpPr txBox="1">
            <a:spLocks noChangeArrowheads="1"/>
          </p:cNvSpPr>
          <p:nvPr/>
        </p:nvSpPr>
        <p:spPr bwMode="auto">
          <a:xfrm>
            <a:off x="4419052" y="412315"/>
            <a:ext cx="4587973" cy="40011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de-CH" altLang="de-DE" sz="2000" b="1" dirty="0">
                <a:solidFill>
                  <a:schemeClr val="tx1">
                    <a:lumMod val="65000"/>
                    <a:lumOff val="35000"/>
                  </a:schemeClr>
                </a:solidFill>
                <a:latin typeface="Arial" panose="020B0604020202020204" pitchFamily="34" charset="0"/>
                <a:cs typeface="Arial" panose="020B0604020202020204" pitchFamily="34" charset="0"/>
              </a:rPr>
              <a:t>Videos &amp; Kanalfernsehprotokolle</a:t>
            </a:r>
          </a:p>
        </p:txBody>
      </p:sp>
      <p:sp>
        <p:nvSpPr>
          <p:cNvPr id="6" name="Textfeld 5">
            <a:extLst>
              <a:ext uri="{FF2B5EF4-FFF2-40B4-BE49-F238E27FC236}">
                <a16:creationId xmlns:a16="http://schemas.microsoft.com/office/drawing/2014/main" id="{A8E55438-CD2C-4A1F-9CA3-F07FE4F5956B}"/>
              </a:ext>
            </a:extLst>
          </p:cNvPr>
          <p:cNvSpPr txBox="1"/>
          <p:nvPr/>
        </p:nvSpPr>
        <p:spPr>
          <a:xfrm>
            <a:off x="7677150" y="1504943"/>
            <a:ext cx="1104900" cy="369332"/>
          </a:xfrm>
          <a:prstGeom prst="rect">
            <a:avLst/>
          </a:prstGeom>
          <a:solidFill>
            <a:schemeClr val="bg1"/>
          </a:solidFill>
        </p:spPr>
        <p:txBody>
          <a:bodyPr wrap="square" rtlCol="0">
            <a:spAutoFit/>
          </a:bodyPr>
          <a:lstStyle/>
          <a:p>
            <a:endParaRPr lang="de-CH" dirty="0"/>
          </a:p>
        </p:txBody>
      </p:sp>
      <p:sp>
        <p:nvSpPr>
          <p:cNvPr id="11" name="Textfeld 10">
            <a:extLst>
              <a:ext uri="{FF2B5EF4-FFF2-40B4-BE49-F238E27FC236}">
                <a16:creationId xmlns:a16="http://schemas.microsoft.com/office/drawing/2014/main" id="{367AE0FF-AB83-4FC2-924B-DF25BFFCFB91}"/>
              </a:ext>
            </a:extLst>
          </p:cNvPr>
          <p:cNvSpPr txBox="1"/>
          <p:nvPr/>
        </p:nvSpPr>
        <p:spPr>
          <a:xfrm>
            <a:off x="7058029" y="3088543"/>
            <a:ext cx="300038" cy="369332"/>
          </a:xfrm>
          <a:prstGeom prst="rect">
            <a:avLst/>
          </a:prstGeom>
          <a:solidFill>
            <a:schemeClr val="bg1"/>
          </a:solidFill>
        </p:spPr>
        <p:txBody>
          <a:bodyPr wrap="square" rtlCol="0">
            <a:spAutoFit/>
          </a:bodyPr>
          <a:lstStyle/>
          <a:p>
            <a:endParaRPr lang="de-CH" dirty="0"/>
          </a:p>
        </p:txBody>
      </p:sp>
      <p:pic>
        <p:nvPicPr>
          <p:cNvPr id="8" name="Grafik 7">
            <a:extLst>
              <a:ext uri="{FF2B5EF4-FFF2-40B4-BE49-F238E27FC236}">
                <a16:creationId xmlns:a16="http://schemas.microsoft.com/office/drawing/2014/main" id="{28A0FA31-F0C6-D129-0AC0-C63BCAA9AED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05154" y="1237664"/>
            <a:ext cx="3461748" cy="4896000"/>
          </a:xfrm>
          <a:prstGeom prst="rect">
            <a:avLst/>
          </a:prstGeom>
          <a:ln>
            <a:solidFill>
              <a:schemeClr val="tx1"/>
            </a:solidFill>
          </a:ln>
        </p:spPr>
      </p:pic>
      <p:pic>
        <p:nvPicPr>
          <p:cNvPr id="7" name="Grafik 6" descr="Ein Bild, das Text, Screenshot, Webseite, Website enthält.&#10;&#10;Automatisch generierte Beschreibung">
            <a:extLst>
              <a:ext uri="{FF2B5EF4-FFF2-40B4-BE49-F238E27FC236}">
                <a16:creationId xmlns:a16="http://schemas.microsoft.com/office/drawing/2014/main" id="{ADA70DE7-CF52-FB38-EBBD-CEBB3324857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67190" y="1237664"/>
            <a:ext cx="3458258" cy="4896000"/>
          </a:xfrm>
          <a:prstGeom prst="rect">
            <a:avLst/>
          </a:prstGeom>
          <a:ln>
            <a:solidFill>
              <a:schemeClr val="tx1"/>
            </a:solidFill>
          </a:ln>
        </p:spPr>
      </p:pic>
    </p:spTree>
    <p:extLst>
      <p:ext uri="{BB962C8B-B14F-4D97-AF65-F5344CB8AC3E}">
        <p14:creationId xmlns:p14="http://schemas.microsoft.com/office/powerpoint/2010/main" val="29035802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5A079719-0816-4AB0-93D6-3E04CF3CE746}"/>
              </a:ext>
            </a:extLst>
          </p:cNvPr>
          <p:cNvSpPr/>
          <p:nvPr/>
        </p:nvSpPr>
        <p:spPr>
          <a:xfrm>
            <a:off x="0" y="6323900"/>
            <a:ext cx="12192000" cy="538193"/>
          </a:xfrm>
          <a:prstGeom prst="rect">
            <a:avLst/>
          </a:prstGeom>
          <a:solidFill>
            <a:srgbClr val="0087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dirty="0" err="1"/>
              <a:t>ZpA</a:t>
            </a:r>
            <a:r>
              <a:rPr lang="de-CH" dirty="0"/>
              <a:t> Informationsanlass Lützelflüh, 02.05.2024</a:t>
            </a:r>
          </a:p>
        </p:txBody>
      </p:sp>
      <p:sp>
        <p:nvSpPr>
          <p:cNvPr id="15" name="Rechteck 14">
            <a:extLst>
              <a:ext uri="{FF2B5EF4-FFF2-40B4-BE49-F238E27FC236}">
                <a16:creationId xmlns:a16="http://schemas.microsoft.com/office/drawing/2014/main" id="{3A7A2FAC-9AD0-49A5-A72F-7D287A7DBC2F}"/>
              </a:ext>
            </a:extLst>
          </p:cNvPr>
          <p:cNvSpPr/>
          <p:nvPr/>
        </p:nvSpPr>
        <p:spPr>
          <a:xfrm>
            <a:off x="948859" y="1466909"/>
            <a:ext cx="7113688" cy="630942"/>
          </a:xfrm>
          <a:prstGeom prst="rect">
            <a:avLst/>
          </a:prstGeom>
        </p:spPr>
        <p:txBody>
          <a:bodyPr wrap="square">
            <a:spAutoFit/>
          </a:bodyPr>
          <a:lstStyle/>
          <a:p>
            <a:pPr marL="342900" indent="-342900">
              <a:buFont typeface="Symbol" panose="05050102010706020507" pitchFamily="18" charset="2"/>
              <a:buChar char="®"/>
              <a:defRPr/>
            </a:pPr>
            <a:endParaRPr lang="de-CH" sz="1500" dirty="0">
              <a:solidFill>
                <a:srgbClr val="5F5F5F"/>
              </a:solidFill>
              <a:latin typeface="Verdana" panose="020B0604030504040204" pitchFamily="34" charset="0"/>
              <a:ea typeface="Verdana" panose="020B0604030504040204" pitchFamily="34" charset="0"/>
              <a:sym typeface="Symbol" panose="05050102010706020507" pitchFamily="18" charset="2"/>
            </a:endParaRPr>
          </a:p>
          <a:p>
            <a:pPr>
              <a:defRPr/>
            </a:pPr>
            <a:endParaRPr lang="de-CH" sz="2000" dirty="0">
              <a:solidFill>
                <a:srgbClr val="5F5F5F"/>
              </a:solidFill>
              <a:latin typeface="Verdana" panose="020B0604030504040204" pitchFamily="34" charset="0"/>
              <a:ea typeface="Verdana" panose="020B0604030504040204" pitchFamily="34" charset="0"/>
            </a:endParaRPr>
          </a:p>
        </p:txBody>
      </p:sp>
      <p:pic>
        <p:nvPicPr>
          <p:cNvPr id="10" name="Grafik 9">
            <a:extLst>
              <a:ext uri="{FF2B5EF4-FFF2-40B4-BE49-F238E27FC236}">
                <a16:creationId xmlns:a16="http://schemas.microsoft.com/office/drawing/2014/main" id="{59E0C3EC-E77B-4612-B487-F4069EE14C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46600" y="261335"/>
            <a:ext cx="1799175" cy="881906"/>
          </a:xfrm>
          <a:prstGeom prst="rect">
            <a:avLst/>
          </a:prstGeom>
        </p:spPr>
      </p:pic>
      <p:sp>
        <p:nvSpPr>
          <p:cNvPr id="14" name="Text Box 8">
            <a:extLst>
              <a:ext uri="{FF2B5EF4-FFF2-40B4-BE49-F238E27FC236}">
                <a16:creationId xmlns:a16="http://schemas.microsoft.com/office/drawing/2014/main" id="{AE8340F4-B960-4C50-84AA-55620B1EEADE}"/>
              </a:ext>
            </a:extLst>
          </p:cNvPr>
          <p:cNvSpPr txBox="1">
            <a:spLocks noChangeArrowheads="1"/>
          </p:cNvSpPr>
          <p:nvPr/>
        </p:nvSpPr>
        <p:spPr bwMode="auto">
          <a:xfrm>
            <a:off x="700186" y="215614"/>
            <a:ext cx="4879975"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50000"/>
              </a:spcBef>
              <a:buNone/>
            </a:pPr>
            <a:r>
              <a:rPr lang="de-CH" altLang="de-DE" sz="2800" b="1" dirty="0">
                <a:solidFill>
                  <a:srgbClr val="00877B"/>
                </a:solidFill>
                <a:latin typeface="Arial" panose="020B0604020202020204" pitchFamily="34" charset="0"/>
                <a:ea typeface="Verdana" panose="020B0604030504040204" pitchFamily="34" charset="0"/>
                <a:cs typeface="Arial" panose="020B0604020202020204" pitchFamily="34" charset="0"/>
              </a:rPr>
              <a:t>2. d) Vorgehen → Dokumentation</a:t>
            </a:r>
            <a:endParaRPr lang="de-CH" sz="2800" b="1" dirty="0">
              <a:solidFill>
                <a:srgbClr val="00877B"/>
              </a:solidFill>
              <a:latin typeface="Arial" panose="020B0604020202020204" pitchFamily="34" charset="0"/>
              <a:ea typeface="Calibri" panose="020F0502020204030204" pitchFamily="34" charset="0"/>
              <a:cs typeface="Arial" panose="020B0604020202020204" pitchFamily="34" charset="0"/>
            </a:endParaRPr>
          </a:p>
          <a:p>
            <a:pPr eaLnBrk="1" hangingPunct="1">
              <a:lnSpc>
                <a:spcPct val="100000"/>
              </a:lnSpc>
              <a:spcBef>
                <a:spcPct val="50000"/>
              </a:spcBef>
              <a:buFontTx/>
              <a:buNone/>
            </a:pPr>
            <a:endParaRPr lang="de-CH" altLang="de-DE" sz="2800" b="1" dirty="0">
              <a:solidFill>
                <a:srgbClr val="5F5F5F"/>
              </a:solidFill>
              <a:latin typeface="Arial Unicode MS" panose="020B0604020202020204" pitchFamily="34" charset="-128"/>
            </a:endParaRPr>
          </a:p>
        </p:txBody>
      </p:sp>
      <p:sp>
        <p:nvSpPr>
          <p:cNvPr id="6" name="Textfeld 5">
            <a:extLst>
              <a:ext uri="{FF2B5EF4-FFF2-40B4-BE49-F238E27FC236}">
                <a16:creationId xmlns:a16="http://schemas.microsoft.com/office/drawing/2014/main" id="{A8E55438-CD2C-4A1F-9CA3-F07FE4F5956B}"/>
              </a:ext>
            </a:extLst>
          </p:cNvPr>
          <p:cNvSpPr txBox="1"/>
          <p:nvPr/>
        </p:nvSpPr>
        <p:spPr>
          <a:xfrm>
            <a:off x="7677150" y="1504943"/>
            <a:ext cx="1104900" cy="369332"/>
          </a:xfrm>
          <a:prstGeom prst="rect">
            <a:avLst/>
          </a:prstGeom>
          <a:solidFill>
            <a:schemeClr val="bg1"/>
          </a:solidFill>
        </p:spPr>
        <p:txBody>
          <a:bodyPr wrap="square" rtlCol="0">
            <a:spAutoFit/>
          </a:bodyPr>
          <a:lstStyle/>
          <a:p>
            <a:endParaRPr lang="de-CH" dirty="0"/>
          </a:p>
        </p:txBody>
      </p:sp>
      <p:sp>
        <p:nvSpPr>
          <p:cNvPr id="11" name="Textfeld 10">
            <a:extLst>
              <a:ext uri="{FF2B5EF4-FFF2-40B4-BE49-F238E27FC236}">
                <a16:creationId xmlns:a16="http://schemas.microsoft.com/office/drawing/2014/main" id="{367AE0FF-AB83-4FC2-924B-DF25BFFCFB91}"/>
              </a:ext>
            </a:extLst>
          </p:cNvPr>
          <p:cNvSpPr txBox="1"/>
          <p:nvPr/>
        </p:nvSpPr>
        <p:spPr>
          <a:xfrm>
            <a:off x="7058029" y="3088543"/>
            <a:ext cx="300038" cy="369332"/>
          </a:xfrm>
          <a:prstGeom prst="rect">
            <a:avLst/>
          </a:prstGeom>
          <a:solidFill>
            <a:schemeClr val="bg1"/>
          </a:solidFill>
        </p:spPr>
        <p:txBody>
          <a:bodyPr wrap="square" rtlCol="0">
            <a:spAutoFit/>
          </a:bodyPr>
          <a:lstStyle/>
          <a:p>
            <a:endParaRPr lang="de-CH" dirty="0"/>
          </a:p>
        </p:txBody>
      </p:sp>
      <p:sp>
        <p:nvSpPr>
          <p:cNvPr id="16" name="Text Box 8">
            <a:extLst>
              <a:ext uri="{FF2B5EF4-FFF2-40B4-BE49-F238E27FC236}">
                <a16:creationId xmlns:a16="http://schemas.microsoft.com/office/drawing/2014/main" id="{9EC5B7C1-87FA-4A35-B67D-0E23532A3CA5}"/>
              </a:ext>
            </a:extLst>
          </p:cNvPr>
          <p:cNvSpPr txBox="1">
            <a:spLocks noChangeArrowheads="1"/>
          </p:cNvSpPr>
          <p:nvPr/>
        </p:nvSpPr>
        <p:spPr bwMode="auto">
          <a:xfrm>
            <a:off x="948859" y="2193149"/>
            <a:ext cx="4631302" cy="1200329"/>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de-CH" altLang="de-DE" sz="1800" b="1" dirty="0">
                <a:solidFill>
                  <a:srgbClr val="5F5F5F"/>
                </a:solidFill>
                <a:latin typeface="Arial" panose="020B0604020202020204" pitchFamily="34" charset="0"/>
                <a:cs typeface="Arial" panose="020B0604020202020204" pitchFamily="34" charset="0"/>
              </a:rPr>
              <a:t>Offerte der ehemalige ARPE AG, Belp</a:t>
            </a:r>
          </a:p>
          <a:p>
            <a:pPr eaLnBrk="1" hangingPunct="1">
              <a:spcBef>
                <a:spcPct val="0"/>
              </a:spcBef>
              <a:buFontTx/>
              <a:buNone/>
            </a:pPr>
            <a:endParaRPr lang="de-CH" altLang="de-DE" sz="1800" b="1" dirty="0">
              <a:solidFill>
                <a:srgbClr val="5F5F5F"/>
              </a:solidFill>
              <a:latin typeface="Arial" panose="020B0604020202020204" pitchFamily="34" charset="0"/>
              <a:cs typeface="Arial" panose="020B0604020202020204" pitchFamily="34" charset="0"/>
            </a:endParaRPr>
          </a:p>
          <a:p>
            <a:pPr eaLnBrk="1" hangingPunct="1">
              <a:spcBef>
                <a:spcPct val="0"/>
              </a:spcBef>
              <a:buFontTx/>
              <a:buNone/>
            </a:pPr>
            <a:r>
              <a:rPr lang="de-CH" altLang="de-DE" sz="1800" b="1" dirty="0">
                <a:solidFill>
                  <a:srgbClr val="5F5F5F"/>
                </a:solidFill>
                <a:latin typeface="Arial" panose="020B0604020202020204" pitchFamily="34" charset="0"/>
                <a:cs typeface="Arial" panose="020B0604020202020204" pitchFamily="34" charset="0"/>
              </a:rPr>
              <a:t>(Richtofferte, andere Unternehmerwahl natürlich auch möglich)</a:t>
            </a:r>
          </a:p>
        </p:txBody>
      </p:sp>
      <p:sp>
        <p:nvSpPr>
          <p:cNvPr id="17" name="Text Box 32">
            <a:extLst>
              <a:ext uri="{FF2B5EF4-FFF2-40B4-BE49-F238E27FC236}">
                <a16:creationId xmlns:a16="http://schemas.microsoft.com/office/drawing/2014/main" id="{C9AE5A56-B8E5-4056-A823-4E824722661E}"/>
              </a:ext>
            </a:extLst>
          </p:cNvPr>
          <p:cNvSpPr txBox="1">
            <a:spLocks noChangeArrowheads="1"/>
          </p:cNvSpPr>
          <p:nvPr/>
        </p:nvSpPr>
        <p:spPr bwMode="auto">
          <a:xfrm>
            <a:off x="948859" y="4192467"/>
            <a:ext cx="3727450" cy="52322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CH" altLang="de-DE" sz="1400" b="1" dirty="0">
                <a:solidFill>
                  <a:srgbClr val="FF0000"/>
                </a:solidFill>
                <a:latin typeface="Arial" panose="020B0604020202020204" pitchFamily="34" charset="0"/>
                <a:cs typeface="Arial" panose="020B0604020202020204" pitchFamily="34" charset="0"/>
              </a:rPr>
              <a:t>Geltungsbereich Innensanierung ohne Baumeister oder Gartenbauarbeiten!</a:t>
            </a:r>
          </a:p>
        </p:txBody>
      </p:sp>
      <p:sp>
        <p:nvSpPr>
          <p:cNvPr id="2" name="Rechteck 1">
            <a:extLst>
              <a:ext uri="{FF2B5EF4-FFF2-40B4-BE49-F238E27FC236}">
                <a16:creationId xmlns:a16="http://schemas.microsoft.com/office/drawing/2014/main" id="{B1873EE1-B499-477B-9BE1-9A105ED55801}"/>
              </a:ext>
            </a:extLst>
          </p:cNvPr>
          <p:cNvSpPr/>
          <p:nvPr/>
        </p:nvSpPr>
        <p:spPr>
          <a:xfrm>
            <a:off x="6689958" y="1782380"/>
            <a:ext cx="914400" cy="2324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ln>
                <a:solidFill>
                  <a:schemeClr val="bg1"/>
                </a:solidFill>
              </a:ln>
              <a:solidFill>
                <a:schemeClr val="bg1"/>
              </a:solidFill>
            </a:endParaRPr>
          </a:p>
        </p:txBody>
      </p:sp>
      <p:pic>
        <p:nvPicPr>
          <p:cNvPr id="7" name="Grafik 6" descr="Ein Bild, das Text, Quittung, Screenshot enthält.&#10;&#10;Automatisch generierte Beschreibung">
            <a:extLst>
              <a:ext uri="{FF2B5EF4-FFF2-40B4-BE49-F238E27FC236}">
                <a16:creationId xmlns:a16="http://schemas.microsoft.com/office/drawing/2014/main" id="{00681C6B-1815-5911-789B-4A8023C45F4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81272" y="1219441"/>
            <a:ext cx="3464217" cy="4896000"/>
          </a:xfrm>
          <a:prstGeom prst="rect">
            <a:avLst/>
          </a:prstGeom>
          <a:ln>
            <a:solidFill>
              <a:schemeClr val="tx1"/>
            </a:solidFill>
          </a:ln>
        </p:spPr>
      </p:pic>
      <p:sp>
        <p:nvSpPr>
          <p:cNvPr id="3" name="Text Box 32">
            <a:extLst>
              <a:ext uri="{FF2B5EF4-FFF2-40B4-BE49-F238E27FC236}">
                <a16:creationId xmlns:a16="http://schemas.microsoft.com/office/drawing/2014/main" id="{74AF7873-1004-0389-3ED1-B6D71B8FFC1F}"/>
              </a:ext>
            </a:extLst>
          </p:cNvPr>
          <p:cNvSpPr txBox="1">
            <a:spLocks noChangeArrowheads="1"/>
          </p:cNvSpPr>
          <p:nvPr/>
        </p:nvSpPr>
        <p:spPr bwMode="auto">
          <a:xfrm>
            <a:off x="948859" y="5391091"/>
            <a:ext cx="4631302" cy="52322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CH" altLang="de-DE" sz="1400" b="1" dirty="0">
                <a:solidFill>
                  <a:srgbClr val="FF0000"/>
                </a:solidFill>
                <a:latin typeface="Arial" panose="020B0604020202020204" pitchFamily="34" charset="0"/>
                <a:cs typeface="Arial" panose="020B0604020202020204" pitchFamily="34" charset="0"/>
              </a:rPr>
              <a:t>Angaben zur erforderliche Zugänglichkeit auf Massnahmenplan-Entwurf</a:t>
            </a:r>
          </a:p>
        </p:txBody>
      </p:sp>
      <p:sp>
        <p:nvSpPr>
          <p:cNvPr id="4" name="Text Box 32">
            <a:extLst>
              <a:ext uri="{FF2B5EF4-FFF2-40B4-BE49-F238E27FC236}">
                <a16:creationId xmlns:a16="http://schemas.microsoft.com/office/drawing/2014/main" id="{74B13AB2-7859-5D99-9818-3D30F32BF17E}"/>
              </a:ext>
            </a:extLst>
          </p:cNvPr>
          <p:cNvSpPr txBox="1">
            <a:spLocks noChangeArrowheads="1"/>
          </p:cNvSpPr>
          <p:nvPr/>
        </p:nvSpPr>
        <p:spPr bwMode="auto">
          <a:xfrm>
            <a:off x="948859" y="4766663"/>
            <a:ext cx="3727450" cy="52322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CH" altLang="de-DE" sz="1400" b="1" dirty="0">
                <a:solidFill>
                  <a:srgbClr val="FF0000"/>
                </a:solidFill>
                <a:latin typeface="Arial" panose="020B0604020202020204" pitchFamily="34" charset="0"/>
                <a:cs typeface="Arial" panose="020B0604020202020204" pitchFamily="34" charset="0"/>
              </a:rPr>
              <a:t>Beiliegenden «OSTAG-Massnahmenplan» wurde nach Offertanfrage angepasst</a:t>
            </a:r>
          </a:p>
        </p:txBody>
      </p:sp>
    </p:spTree>
    <p:extLst>
      <p:ext uri="{BB962C8B-B14F-4D97-AF65-F5344CB8AC3E}">
        <p14:creationId xmlns:p14="http://schemas.microsoft.com/office/powerpoint/2010/main" val="20604015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5A079719-0816-4AB0-93D6-3E04CF3CE746}"/>
              </a:ext>
            </a:extLst>
          </p:cNvPr>
          <p:cNvSpPr/>
          <p:nvPr/>
        </p:nvSpPr>
        <p:spPr>
          <a:xfrm>
            <a:off x="0" y="6323900"/>
            <a:ext cx="12192000" cy="538193"/>
          </a:xfrm>
          <a:prstGeom prst="rect">
            <a:avLst/>
          </a:prstGeom>
          <a:solidFill>
            <a:srgbClr val="0087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dirty="0" err="1"/>
              <a:t>ZpA</a:t>
            </a:r>
            <a:r>
              <a:rPr lang="de-CH" dirty="0"/>
              <a:t> Informationsanlass Lützelflüh, 02.05.2024</a:t>
            </a:r>
          </a:p>
        </p:txBody>
      </p:sp>
      <p:sp>
        <p:nvSpPr>
          <p:cNvPr id="15" name="Rechteck 14">
            <a:extLst>
              <a:ext uri="{FF2B5EF4-FFF2-40B4-BE49-F238E27FC236}">
                <a16:creationId xmlns:a16="http://schemas.microsoft.com/office/drawing/2014/main" id="{3A7A2FAC-9AD0-49A5-A72F-7D287A7DBC2F}"/>
              </a:ext>
            </a:extLst>
          </p:cNvPr>
          <p:cNvSpPr/>
          <p:nvPr/>
        </p:nvSpPr>
        <p:spPr>
          <a:xfrm>
            <a:off x="948859" y="1431322"/>
            <a:ext cx="7113688" cy="630942"/>
          </a:xfrm>
          <a:prstGeom prst="rect">
            <a:avLst/>
          </a:prstGeom>
        </p:spPr>
        <p:txBody>
          <a:bodyPr wrap="square">
            <a:spAutoFit/>
          </a:bodyPr>
          <a:lstStyle/>
          <a:p>
            <a:pPr marL="342900" indent="-342900">
              <a:buFont typeface="Symbol" panose="05050102010706020507" pitchFamily="18" charset="2"/>
              <a:buChar char="®"/>
              <a:defRPr/>
            </a:pPr>
            <a:endParaRPr lang="de-CH" sz="1500" dirty="0">
              <a:solidFill>
                <a:srgbClr val="5F5F5F"/>
              </a:solidFill>
              <a:latin typeface="Verdana" panose="020B0604030504040204" pitchFamily="34" charset="0"/>
              <a:ea typeface="Verdana" panose="020B0604030504040204" pitchFamily="34" charset="0"/>
              <a:sym typeface="Symbol" panose="05050102010706020507" pitchFamily="18" charset="2"/>
            </a:endParaRPr>
          </a:p>
          <a:p>
            <a:pPr>
              <a:defRPr/>
            </a:pPr>
            <a:endParaRPr lang="de-CH" sz="2000" dirty="0">
              <a:solidFill>
                <a:srgbClr val="5F5F5F"/>
              </a:solidFill>
              <a:latin typeface="Verdana" panose="020B0604030504040204" pitchFamily="34" charset="0"/>
              <a:ea typeface="Verdana" panose="020B0604030504040204" pitchFamily="34" charset="0"/>
            </a:endParaRPr>
          </a:p>
        </p:txBody>
      </p:sp>
      <p:pic>
        <p:nvPicPr>
          <p:cNvPr id="10" name="Grafik 9">
            <a:extLst>
              <a:ext uri="{FF2B5EF4-FFF2-40B4-BE49-F238E27FC236}">
                <a16:creationId xmlns:a16="http://schemas.microsoft.com/office/drawing/2014/main" id="{59E0C3EC-E77B-4612-B487-F4069EE14C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46600" y="261335"/>
            <a:ext cx="1799175" cy="881906"/>
          </a:xfrm>
          <a:prstGeom prst="rect">
            <a:avLst/>
          </a:prstGeom>
        </p:spPr>
      </p:pic>
      <p:sp>
        <p:nvSpPr>
          <p:cNvPr id="14" name="Text Box 8">
            <a:extLst>
              <a:ext uri="{FF2B5EF4-FFF2-40B4-BE49-F238E27FC236}">
                <a16:creationId xmlns:a16="http://schemas.microsoft.com/office/drawing/2014/main" id="{AE8340F4-B960-4C50-84AA-55620B1EEADE}"/>
              </a:ext>
            </a:extLst>
          </p:cNvPr>
          <p:cNvSpPr txBox="1">
            <a:spLocks noChangeArrowheads="1"/>
          </p:cNvSpPr>
          <p:nvPr/>
        </p:nvSpPr>
        <p:spPr bwMode="auto">
          <a:xfrm>
            <a:off x="700186" y="215614"/>
            <a:ext cx="4879975"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50000"/>
              </a:spcBef>
              <a:buNone/>
            </a:pPr>
            <a:r>
              <a:rPr lang="de-CH" altLang="de-DE" sz="2800" b="1" dirty="0">
                <a:solidFill>
                  <a:srgbClr val="00877B"/>
                </a:solidFill>
                <a:latin typeface="Arial" panose="020B0604020202020204" pitchFamily="34" charset="0"/>
                <a:ea typeface="Verdana" panose="020B0604030504040204" pitchFamily="34" charset="0"/>
                <a:cs typeface="Arial" panose="020B0604020202020204" pitchFamily="34" charset="0"/>
              </a:rPr>
              <a:t>2. d) Vorgehen → Dokumentation</a:t>
            </a:r>
            <a:endParaRPr lang="de-CH" sz="2800" b="1" dirty="0">
              <a:solidFill>
                <a:srgbClr val="00877B"/>
              </a:solidFill>
              <a:latin typeface="Arial" panose="020B0604020202020204" pitchFamily="34" charset="0"/>
              <a:ea typeface="Calibri" panose="020F0502020204030204" pitchFamily="34" charset="0"/>
              <a:cs typeface="Arial" panose="020B0604020202020204" pitchFamily="34" charset="0"/>
            </a:endParaRPr>
          </a:p>
          <a:p>
            <a:pPr eaLnBrk="1" hangingPunct="1">
              <a:lnSpc>
                <a:spcPct val="100000"/>
              </a:lnSpc>
              <a:spcBef>
                <a:spcPct val="50000"/>
              </a:spcBef>
              <a:buFontTx/>
              <a:buNone/>
            </a:pPr>
            <a:endParaRPr lang="de-CH" altLang="de-DE" sz="2800" b="1" dirty="0">
              <a:solidFill>
                <a:srgbClr val="5F5F5F"/>
              </a:solidFill>
              <a:latin typeface="Arial Unicode MS" panose="020B0604020202020204" pitchFamily="34" charset="-128"/>
            </a:endParaRPr>
          </a:p>
        </p:txBody>
      </p:sp>
      <p:sp>
        <p:nvSpPr>
          <p:cNvPr id="9" name="Text Box 7">
            <a:extLst>
              <a:ext uri="{FF2B5EF4-FFF2-40B4-BE49-F238E27FC236}">
                <a16:creationId xmlns:a16="http://schemas.microsoft.com/office/drawing/2014/main" id="{C2C47209-9994-4136-B85F-DEDA326D673B}"/>
              </a:ext>
            </a:extLst>
          </p:cNvPr>
          <p:cNvSpPr txBox="1">
            <a:spLocks noChangeArrowheads="1"/>
          </p:cNvSpPr>
          <p:nvPr/>
        </p:nvSpPr>
        <p:spPr bwMode="auto">
          <a:xfrm>
            <a:off x="4419052" y="412315"/>
            <a:ext cx="4587973" cy="40011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de-CH" altLang="de-DE" sz="2000" b="1" dirty="0">
                <a:solidFill>
                  <a:schemeClr val="tx1">
                    <a:lumMod val="65000"/>
                    <a:lumOff val="35000"/>
                  </a:schemeClr>
                </a:solidFill>
                <a:latin typeface="Arial" panose="020B0604020202020204" pitchFamily="34" charset="0"/>
                <a:cs typeface="Arial" panose="020B0604020202020204" pitchFamily="34" charset="0"/>
              </a:rPr>
              <a:t>Sanierungsmeldeformulare</a:t>
            </a:r>
          </a:p>
        </p:txBody>
      </p:sp>
      <p:sp>
        <p:nvSpPr>
          <p:cNvPr id="6" name="Textfeld 5">
            <a:extLst>
              <a:ext uri="{FF2B5EF4-FFF2-40B4-BE49-F238E27FC236}">
                <a16:creationId xmlns:a16="http://schemas.microsoft.com/office/drawing/2014/main" id="{A8E55438-CD2C-4A1F-9CA3-F07FE4F5956B}"/>
              </a:ext>
            </a:extLst>
          </p:cNvPr>
          <p:cNvSpPr txBox="1"/>
          <p:nvPr/>
        </p:nvSpPr>
        <p:spPr>
          <a:xfrm>
            <a:off x="7677150" y="1504943"/>
            <a:ext cx="1104900" cy="369332"/>
          </a:xfrm>
          <a:prstGeom prst="rect">
            <a:avLst/>
          </a:prstGeom>
          <a:solidFill>
            <a:schemeClr val="bg1"/>
          </a:solidFill>
        </p:spPr>
        <p:txBody>
          <a:bodyPr wrap="square" rtlCol="0">
            <a:spAutoFit/>
          </a:bodyPr>
          <a:lstStyle/>
          <a:p>
            <a:endParaRPr lang="de-CH" dirty="0"/>
          </a:p>
        </p:txBody>
      </p:sp>
      <p:sp>
        <p:nvSpPr>
          <p:cNvPr id="11" name="Textfeld 10">
            <a:extLst>
              <a:ext uri="{FF2B5EF4-FFF2-40B4-BE49-F238E27FC236}">
                <a16:creationId xmlns:a16="http://schemas.microsoft.com/office/drawing/2014/main" id="{367AE0FF-AB83-4FC2-924B-DF25BFFCFB91}"/>
              </a:ext>
            </a:extLst>
          </p:cNvPr>
          <p:cNvSpPr txBox="1"/>
          <p:nvPr/>
        </p:nvSpPr>
        <p:spPr>
          <a:xfrm>
            <a:off x="7058029" y="3088543"/>
            <a:ext cx="300038" cy="369332"/>
          </a:xfrm>
          <a:prstGeom prst="rect">
            <a:avLst/>
          </a:prstGeom>
          <a:solidFill>
            <a:schemeClr val="bg1"/>
          </a:solidFill>
        </p:spPr>
        <p:txBody>
          <a:bodyPr wrap="square" rtlCol="0">
            <a:spAutoFit/>
          </a:bodyPr>
          <a:lstStyle/>
          <a:p>
            <a:endParaRPr lang="de-CH" dirty="0"/>
          </a:p>
        </p:txBody>
      </p:sp>
      <p:pic>
        <p:nvPicPr>
          <p:cNvPr id="3" name="Grafik 2" descr="Ein Bild, das Text, Screenshot, Schrift, Zahl enthält.&#10;&#10;Automatisch generierte Beschreibung">
            <a:extLst>
              <a:ext uri="{FF2B5EF4-FFF2-40B4-BE49-F238E27FC236}">
                <a16:creationId xmlns:a16="http://schemas.microsoft.com/office/drawing/2014/main" id="{ED417905-E335-6D1C-F550-85B3C714939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19052" y="1097084"/>
            <a:ext cx="3461748" cy="4896000"/>
          </a:xfrm>
          <a:prstGeom prst="rect">
            <a:avLst/>
          </a:prstGeom>
          <a:ln>
            <a:solidFill>
              <a:schemeClr val="tx1"/>
            </a:solidFill>
          </a:ln>
        </p:spPr>
      </p:pic>
    </p:spTree>
    <p:extLst>
      <p:ext uri="{BB962C8B-B14F-4D97-AF65-F5344CB8AC3E}">
        <p14:creationId xmlns:p14="http://schemas.microsoft.com/office/powerpoint/2010/main" val="4606857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5A079719-0816-4AB0-93D6-3E04CF3CE746}"/>
              </a:ext>
            </a:extLst>
          </p:cNvPr>
          <p:cNvSpPr/>
          <p:nvPr/>
        </p:nvSpPr>
        <p:spPr>
          <a:xfrm>
            <a:off x="1" y="6319807"/>
            <a:ext cx="12192000" cy="538193"/>
          </a:xfrm>
          <a:prstGeom prst="rect">
            <a:avLst/>
          </a:prstGeom>
          <a:solidFill>
            <a:srgbClr val="0087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dirty="0" err="1"/>
              <a:t>ZpA</a:t>
            </a:r>
            <a:r>
              <a:rPr lang="de-CH" dirty="0"/>
              <a:t> Informationsanlass Lützelflüh, 02.05.2024</a:t>
            </a:r>
          </a:p>
        </p:txBody>
      </p:sp>
      <p:pic>
        <p:nvPicPr>
          <p:cNvPr id="10" name="Grafik 9">
            <a:extLst>
              <a:ext uri="{FF2B5EF4-FFF2-40B4-BE49-F238E27FC236}">
                <a16:creationId xmlns:a16="http://schemas.microsoft.com/office/drawing/2014/main" id="{59E0C3EC-E77B-4612-B487-F4069EE14C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46600" y="261335"/>
            <a:ext cx="1799175" cy="881906"/>
          </a:xfrm>
          <a:prstGeom prst="rect">
            <a:avLst/>
          </a:prstGeom>
        </p:spPr>
      </p:pic>
      <p:sp>
        <p:nvSpPr>
          <p:cNvPr id="14" name="Text Box 8">
            <a:extLst>
              <a:ext uri="{FF2B5EF4-FFF2-40B4-BE49-F238E27FC236}">
                <a16:creationId xmlns:a16="http://schemas.microsoft.com/office/drawing/2014/main" id="{AE8340F4-B960-4C50-84AA-55620B1EEADE}"/>
              </a:ext>
            </a:extLst>
          </p:cNvPr>
          <p:cNvSpPr txBox="1">
            <a:spLocks noChangeArrowheads="1"/>
          </p:cNvSpPr>
          <p:nvPr/>
        </p:nvSpPr>
        <p:spPr bwMode="auto">
          <a:xfrm>
            <a:off x="700186" y="261334"/>
            <a:ext cx="800576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50000"/>
              </a:spcBef>
              <a:buFontTx/>
              <a:buNone/>
            </a:pPr>
            <a:r>
              <a:rPr lang="de-CH" altLang="de-DE" sz="3000" b="1" dirty="0">
                <a:solidFill>
                  <a:srgbClr val="00877B"/>
                </a:solidFill>
                <a:latin typeface="Arial" panose="020B0604020202020204" pitchFamily="34" charset="0"/>
                <a:ea typeface="Verdana" panose="020B0604030504040204" pitchFamily="34" charset="0"/>
                <a:cs typeface="Arial" panose="020B0604020202020204" pitchFamily="34" charset="0"/>
              </a:rPr>
              <a:t>2. e) Vorgehen → Umsetzung</a:t>
            </a:r>
          </a:p>
          <a:p>
            <a:pPr eaLnBrk="1" hangingPunct="1">
              <a:lnSpc>
                <a:spcPct val="100000"/>
              </a:lnSpc>
              <a:spcBef>
                <a:spcPct val="50000"/>
              </a:spcBef>
              <a:buFontTx/>
              <a:buNone/>
            </a:pPr>
            <a:endParaRPr lang="de-CH" altLang="de-DE" sz="2800" b="1" dirty="0">
              <a:solidFill>
                <a:srgbClr val="5F5F5F"/>
              </a:solidFill>
              <a:latin typeface="Arial Unicode MS" panose="020B0604020202020204" pitchFamily="34" charset="-128"/>
            </a:endParaRPr>
          </a:p>
        </p:txBody>
      </p:sp>
      <p:pic>
        <p:nvPicPr>
          <p:cNvPr id="3" name="Grafik 2" descr="Ein Bild, das Gras, draußen enthält.&#10;&#10;Automatisch generierte Beschreibung">
            <a:extLst>
              <a:ext uri="{FF2B5EF4-FFF2-40B4-BE49-F238E27FC236}">
                <a16:creationId xmlns:a16="http://schemas.microsoft.com/office/drawing/2014/main" id="{422DC8C9-4CCC-4435-BB07-C6963769A39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804275" y="2364190"/>
            <a:ext cx="2922988" cy="2720681"/>
          </a:xfrm>
          <a:prstGeom prst="rect">
            <a:avLst/>
          </a:prstGeom>
        </p:spPr>
      </p:pic>
      <p:sp>
        <p:nvSpPr>
          <p:cNvPr id="21" name="Text Box 21">
            <a:extLst>
              <a:ext uri="{FF2B5EF4-FFF2-40B4-BE49-F238E27FC236}">
                <a16:creationId xmlns:a16="http://schemas.microsoft.com/office/drawing/2014/main" id="{198E6338-981B-4F76-9AAD-3D0390C11F87}"/>
              </a:ext>
            </a:extLst>
          </p:cNvPr>
          <p:cNvSpPr txBox="1">
            <a:spLocks noChangeArrowheads="1"/>
          </p:cNvSpPr>
          <p:nvPr/>
        </p:nvSpPr>
        <p:spPr bwMode="auto">
          <a:xfrm>
            <a:off x="700186" y="1776365"/>
            <a:ext cx="8005762" cy="40011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CH" altLang="de-DE" sz="2000" b="1" dirty="0">
                <a:solidFill>
                  <a:srgbClr val="5F5F5F"/>
                </a:solidFill>
                <a:latin typeface="Arial" panose="020B0604020202020204" pitchFamily="34" charset="0"/>
                <a:cs typeface="Arial" panose="020B0604020202020204" pitchFamily="34" charset="0"/>
              </a:rPr>
              <a:t>Informationsanlass (inkl. Dokumentationsabgabe) </a:t>
            </a:r>
          </a:p>
        </p:txBody>
      </p:sp>
      <p:sp>
        <p:nvSpPr>
          <p:cNvPr id="22" name="Text Box 21">
            <a:extLst>
              <a:ext uri="{FF2B5EF4-FFF2-40B4-BE49-F238E27FC236}">
                <a16:creationId xmlns:a16="http://schemas.microsoft.com/office/drawing/2014/main" id="{1A05BF86-959F-4EAB-BF80-1151BB456CF6}"/>
              </a:ext>
            </a:extLst>
          </p:cNvPr>
          <p:cNvSpPr txBox="1">
            <a:spLocks noChangeArrowheads="1"/>
          </p:cNvSpPr>
          <p:nvPr/>
        </p:nvSpPr>
        <p:spPr bwMode="auto">
          <a:xfrm>
            <a:off x="700873" y="2622172"/>
            <a:ext cx="7796213" cy="40011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CH" altLang="de-DE" sz="2000" b="1" dirty="0">
                <a:solidFill>
                  <a:srgbClr val="5F5F5F"/>
                </a:solidFill>
                <a:latin typeface="Arial" panose="020B0604020202020204" pitchFamily="34" charset="0"/>
                <a:cs typeface="Arial" panose="020B0604020202020204" pitchFamily="34" charset="0"/>
              </a:rPr>
              <a:t>Fragestunde  </a:t>
            </a:r>
          </a:p>
        </p:txBody>
      </p:sp>
      <p:sp>
        <p:nvSpPr>
          <p:cNvPr id="23" name="Text Box 21">
            <a:extLst>
              <a:ext uri="{FF2B5EF4-FFF2-40B4-BE49-F238E27FC236}">
                <a16:creationId xmlns:a16="http://schemas.microsoft.com/office/drawing/2014/main" id="{03A2FBF4-6496-4920-B4B1-6C0AEF0C2013}"/>
              </a:ext>
            </a:extLst>
          </p:cNvPr>
          <p:cNvSpPr txBox="1">
            <a:spLocks noChangeArrowheads="1"/>
          </p:cNvSpPr>
          <p:nvPr/>
        </p:nvSpPr>
        <p:spPr bwMode="auto">
          <a:xfrm>
            <a:off x="700186" y="3365344"/>
            <a:ext cx="7796213" cy="40011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CH" altLang="de-DE" sz="2000" b="1" dirty="0">
                <a:solidFill>
                  <a:srgbClr val="5F5F5F"/>
                </a:solidFill>
                <a:latin typeface="Arial" panose="020B0604020202020204" pitchFamily="34" charset="0"/>
                <a:cs typeface="Arial" panose="020B0604020202020204" pitchFamily="34" charset="0"/>
              </a:rPr>
              <a:t>Massnahmenumsetzung seitens Eigentümer  </a:t>
            </a:r>
          </a:p>
        </p:txBody>
      </p:sp>
    </p:spTree>
    <p:extLst>
      <p:ext uri="{BB962C8B-B14F-4D97-AF65-F5344CB8AC3E}">
        <p14:creationId xmlns:p14="http://schemas.microsoft.com/office/powerpoint/2010/main" val="28785868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5A079719-0816-4AB0-93D6-3E04CF3CE746}"/>
              </a:ext>
            </a:extLst>
          </p:cNvPr>
          <p:cNvSpPr/>
          <p:nvPr/>
        </p:nvSpPr>
        <p:spPr>
          <a:xfrm>
            <a:off x="1" y="6319807"/>
            <a:ext cx="12192000" cy="538193"/>
          </a:xfrm>
          <a:prstGeom prst="rect">
            <a:avLst/>
          </a:prstGeom>
          <a:solidFill>
            <a:srgbClr val="0087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dirty="0" err="1"/>
              <a:t>ZpA</a:t>
            </a:r>
            <a:r>
              <a:rPr lang="de-CH" dirty="0"/>
              <a:t> Informationsanlass Trachselwald, 13.08.2021</a:t>
            </a:r>
          </a:p>
        </p:txBody>
      </p:sp>
      <p:pic>
        <p:nvPicPr>
          <p:cNvPr id="10" name="Grafik 9">
            <a:extLst>
              <a:ext uri="{FF2B5EF4-FFF2-40B4-BE49-F238E27FC236}">
                <a16:creationId xmlns:a16="http://schemas.microsoft.com/office/drawing/2014/main" id="{59E0C3EC-E77B-4612-B487-F4069EE14C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46600" y="261335"/>
            <a:ext cx="1799175" cy="881906"/>
          </a:xfrm>
          <a:prstGeom prst="rect">
            <a:avLst/>
          </a:prstGeom>
        </p:spPr>
      </p:pic>
      <p:sp>
        <p:nvSpPr>
          <p:cNvPr id="14" name="Text Box 8">
            <a:extLst>
              <a:ext uri="{FF2B5EF4-FFF2-40B4-BE49-F238E27FC236}">
                <a16:creationId xmlns:a16="http://schemas.microsoft.com/office/drawing/2014/main" id="{AE8340F4-B960-4C50-84AA-55620B1EEADE}"/>
              </a:ext>
            </a:extLst>
          </p:cNvPr>
          <p:cNvSpPr txBox="1">
            <a:spLocks noChangeArrowheads="1"/>
          </p:cNvSpPr>
          <p:nvPr/>
        </p:nvSpPr>
        <p:spPr bwMode="auto">
          <a:xfrm>
            <a:off x="700185" y="261334"/>
            <a:ext cx="934641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50000"/>
              </a:spcBef>
              <a:buFontTx/>
              <a:buNone/>
            </a:pPr>
            <a:r>
              <a:rPr lang="de-CH" altLang="de-DE" sz="3000" b="1" dirty="0">
                <a:solidFill>
                  <a:srgbClr val="00877B"/>
                </a:solidFill>
                <a:latin typeface="Arial" panose="020B0604020202020204" pitchFamily="34" charset="0"/>
                <a:ea typeface="Verdana" panose="020B0604030504040204" pitchFamily="34" charset="0"/>
                <a:cs typeface="Arial" panose="020B0604020202020204" pitchFamily="34" charset="0"/>
              </a:rPr>
              <a:t>2. e) Vorgehen → Umsetzung (Hinweise)</a:t>
            </a:r>
          </a:p>
        </p:txBody>
      </p:sp>
      <p:pic>
        <p:nvPicPr>
          <p:cNvPr id="3" name="Grafik 2" descr="Ein Bild, das Gras, draußen enthält.&#10;&#10;Automatisch generierte Beschreibung">
            <a:extLst>
              <a:ext uri="{FF2B5EF4-FFF2-40B4-BE49-F238E27FC236}">
                <a16:creationId xmlns:a16="http://schemas.microsoft.com/office/drawing/2014/main" id="{422DC8C9-4CCC-4435-BB07-C6963769A39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804275" y="2364190"/>
            <a:ext cx="2922988" cy="2720681"/>
          </a:xfrm>
          <a:prstGeom prst="rect">
            <a:avLst/>
          </a:prstGeom>
        </p:spPr>
      </p:pic>
      <p:sp>
        <p:nvSpPr>
          <p:cNvPr id="12" name="Text Box 32">
            <a:extLst>
              <a:ext uri="{FF2B5EF4-FFF2-40B4-BE49-F238E27FC236}">
                <a16:creationId xmlns:a16="http://schemas.microsoft.com/office/drawing/2014/main" id="{3FF9DD45-1C06-4B78-8B05-756BA254AC71}"/>
              </a:ext>
            </a:extLst>
          </p:cNvPr>
          <p:cNvSpPr txBox="1">
            <a:spLocks noChangeArrowheads="1"/>
          </p:cNvSpPr>
          <p:nvPr/>
        </p:nvSpPr>
        <p:spPr bwMode="auto">
          <a:xfrm>
            <a:off x="808038" y="1385073"/>
            <a:ext cx="8005762" cy="40011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CH" altLang="de-DE" sz="2000" b="1" dirty="0">
                <a:solidFill>
                  <a:srgbClr val="5F5F5F"/>
                </a:solidFill>
                <a:latin typeface="Arial" panose="020B0604020202020204" pitchFamily="34" charset="0"/>
                <a:cs typeface="Arial" panose="020B0604020202020204" pitchFamily="34" charset="0"/>
              </a:rPr>
              <a:t>Hinweise für die Planung:</a:t>
            </a:r>
          </a:p>
        </p:txBody>
      </p:sp>
      <p:sp>
        <p:nvSpPr>
          <p:cNvPr id="15" name="Text Box 10">
            <a:extLst>
              <a:ext uri="{FF2B5EF4-FFF2-40B4-BE49-F238E27FC236}">
                <a16:creationId xmlns:a16="http://schemas.microsoft.com/office/drawing/2014/main" id="{61402E6C-FB67-467F-8AAE-DAB55497D4E4}"/>
              </a:ext>
            </a:extLst>
          </p:cNvPr>
          <p:cNvSpPr txBox="1">
            <a:spLocks noChangeArrowheads="1"/>
          </p:cNvSpPr>
          <p:nvPr/>
        </p:nvSpPr>
        <p:spPr bwMode="auto">
          <a:xfrm>
            <a:off x="808038" y="2007084"/>
            <a:ext cx="7786687"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pPr>
            <a:r>
              <a:rPr lang="de-CH" altLang="de-DE" sz="1800" dirty="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rPr>
              <a:t>Die empfohlenen Sanierungsmassnahmen mit Kostenschätzungen beziehen sich auf eine autonome Instandstellung der Abwasseranlagen. Die Sanierungsart kann jedoch jederzeit auch mittels Leitungsersatz erfolgen (sinnvoll zum Beispiel wenn der Liegenschaftseigentümer bauliche Veränderungen in der Grundstücksumgebung vornimmt).</a:t>
            </a:r>
          </a:p>
          <a:p>
            <a:pPr eaLnBrk="1" hangingPunct="1">
              <a:spcBef>
                <a:spcPct val="50000"/>
              </a:spcBef>
            </a:pPr>
            <a:r>
              <a:rPr lang="de-CH" altLang="de-DE" sz="1800" dirty="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rPr>
              <a:t>Es wird empfohlen, die Sanierungsmassnahmen vor Ort mit Bau- und oder Kanalsanierungsfirmen abschliessend zu definieren und dafür vor der Ausführung Offerten einzufordern. </a:t>
            </a:r>
          </a:p>
          <a:p>
            <a:pPr eaLnBrk="1" hangingPunct="1">
              <a:spcBef>
                <a:spcPct val="50000"/>
              </a:spcBef>
            </a:pPr>
            <a:r>
              <a:rPr lang="de-CH" altLang="de-DE" sz="1800" dirty="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rPr>
              <a:t>Gemeinsame Ausführungen mit Nachbargrundstücken können Kostenersparnisse ergeben.</a:t>
            </a:r>
          </a:p>
          <a:p>
            <a:pPr eaLnBrk="1" hangingPunct="1">
              <a:spcBef>
                <a:spcPct val="50000"/>
              </a:spcBef>
              <a:buFontTx/>
              <a:buNone/>
            </a:pPr>
            <a:r>
              <a:rPr lang="de-CH" altLang="de-DE" sz="1800" dirty="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rPr>
              <a:t> </a:t>
            </a:r>
          </a:p>
        </p:txBody>
      </p:sp>
    </p:spTree>
    <p:extLst>
      <p:ext uri="{BB962C8B-B14F-4D97-AF65-F5344CB8AC3E}">
        <p14:creationId xmlns:p14="http://schemas.microsoft.com/office/powerpoint/2010/main" val="22434886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5A079719-0816-4AB0-93D6-3E04CF3CE746}"/>
              </a:ext>
            </a:extLst>
          </p:cNvPr>
          <p:cNvSpPr/>
          <p:nvPr/>
        </p:nvSpPr>
        <p:spPr>
          <a:xfrm>
            <a:off x="1" y="6319807"/>
            <a:ext cx="12192000" cy="538193"/>
          </a:xfrm>
          <a:prstGeom prst="rect">
            <a:avLst/>
          </a:prstGeom>
          <a:solidFill>
            <a:srgbClr val="0087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dirty="0" err="1"/>
              <a:t>ZpA</a:t>
            </a:r>
            <a:r>
              <a:rPr lang="de-CH" dirty="0"/>
              <a:t> Informationsanlass Lützelflüh, 02.05.2024</a:t>
            </a:r>
          </a:p>
        </p:txBody>
      </p:sp>
      <p:pic>
        <p:nvPicPr>
          <p:cNvPr id="10" name="Grafik 9">
            <a:extLst>
              <a:ext uri="{FF2B5EF4-FFF2-40B4-BE49-F238E27FC236}">
                <a16:creationId xmlns:a16="http://schemas.microsoft.com/office/drawing/2014/main" id="{59E0C3EC-E77B-4612-B487-F4069EE14C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46600" y="261335"/>
            <a:ext cx="1799175" cy="881906"/>
          </a:xfrm>
          <a:prstGeom prst="rect">
            <a:avLst/>
          </a:prstGeom>
        </p:spPr>
      </p:pic>
      <p:sp>
        <p:nvSpPr>
          <p:cNvPr id="14" name="Text Box 8">
            <a:extLst>
              <a:ext uri="{FF2B5EF4-FFF2-40B4-BE49-F238E27FC236}">
                <a16:creationId xmlns:a16="http://schemas.microsoft.com/office/drawing/2014/main" id="{AE8340F4-B960-4C50-84AA-55620B1EEADE}"/>
              </a:ext>
            </a:extLst>
          </p:cNvPr>
          <p:cNvSpPr txBox="1">
            <a:spLocks noChangeArrowheads="1"/>
          </p:cNvSpPr>
          <p:nvPr/>
        </p:nvSpPr>
        <p:spPr bwMode="auto">
          <a:xfrm>
            <a:off x="700185" y="261334"/>
            <a:ext cx="934641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50000"/>
              </a:spcBef>
              <a:buFontTx/>
              <a:buNone/>
            </a:pPr>
            <a:r>
              <a:rPr lang="de-CH" altLang="de-DE" sz="3000" b="1" dirty="0">
                <a:solidFill>
                  <a:srgbClr val="00877B"/>
                </a:solidFill>
                <a:latin typeface="Arial" panose="020B0604020202020204" pitchFamily="34" charset="0"/>
                <a:ea typeface="Verdana" panose="020B0604030504040204" pitchFamily="34" charset="0"/>
                <a:cs typeface="Arial" panose="020B0604020202020204" pitchFamily="34" charset="0"/>
              </a:rPr>
              <a:t>2. e) Vorgehen → Umsetzung (Hinweise)</a:t>
            </a:r>
          </a:p>
        </p:txBody>
      </p:sp>
      <p:pic>
        <p:nvPicPr>
          <p:cNvPr id="3" name="Grafik 2" descr="Ein Bild, das Gras, draußen enthält.&#10;&#10;Automatisch generierte Beschreibung">
            <a:extLst>
              <a:ext uri="{FF2B5EF4-FFF2-40B4-BE49-F238E27FC236}">
                <a16:creationId xmlns:a16="http://schemas.microsoft.com/office/drawing/2014/main" id="{422DC8C9-4CCC-4435-BB07-C6963769A39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804275" y="2364190"/>
            <a:ext cx="2922988" cy="2720681"/>
          </a:xfrm>
          <a:prstGeom prst="rect">
            <a:avLst/>
          </a:prstGeom>
        </p:spPr>
      </p:pic>
      <p:sp>
        <p:nvSpPr>
          <p:cNvPr id="8" name="Text Box 12">
            <a:extLst>
              <a:ext uri="{FF2B5EF4-FFF2-40B4-BE49-F238E27FC236}">
                <a16:creationId xmlns:a16="http://schemas.microsoft.com/office/drawing/2014/main" id="{015C481E-802E-4895-B791-59793593E406}"/>
              </a:ext>
            </a:extLst>
          </p:cNvPr>
          <p:cNvSpPr txBox="1">
            <a:spLocks noChangeArrowheads="1"/>
          </p:cNvSpPr>
          <p:nvPr/>
        </p:nvSpPr>
        <p:spPr bwMode="auto">
          <a:xfrm>
            <a:off x="795338" y="1957388"/>
            <a:ext cx="7889875" cy="327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pPr>
            <a:r>
              <a:rPr lang="de-CH" altLang="de-DE" sz="1800" dirty="0">
                <a:solidFill>
                  <a:srgbClr val="5F5F5F"/>
                </a:solidFill>
                <a:latin typeface="Arial" panose="020B0604020202020204" pitchFamily="34" charset="0"/>
                <a:ea typeface="Verdana" panose="020B0604030504040204" pitchFamily="34" charset="0"/>
                <a:cs typeface="Arial" panose="020B0604020202020204" pitchFamily="34" charset="0"/>
              </a:rPr>
              <a:t>Ersetzen von Leitungen oder Schachtbauten sind durch einen qualifizierten Bauunternehmer auszuführen und zu dokumentieren.</a:t>
            </a:r>
          </a:p>
          <a:p>
            <a:pPr>
              <a:spcBef>
                <a:spcPct val="50000"/>
              </a:spcBef>
            </a:pPr>
            <a:r>
              <a:rPr lang="de-CH" altLang="de-DE" sz="1800" dirty="0">
                <a:solidFill>
                  <a:srgbClr val="5F5F5F"/>
                </a:solidFill>
                <a:latin typeface="Arial" panose="020B0604020202020204" pitchFamily="34" charset="0"/>
                <a:ea typeface="Verdana" panose="020B0604030504040204" pitchFamily="34" charset="0"/>
                <a:cs typeface="Arial" panose="020B0604020202020204" pitchFamily="34" charset="0"/>
              </a:rPr>
              <a:t>Abwasseranlagen sind so zu erstellen, dass diese jederzeit zu Kontroll- und Unterhaltszwecken (Kanalreinigung und Kanalfernsehen) zugänglich sind. Insbesondere der Durchmesser von Kontrollschächten muss mindestens 80 Zentimeter betragen.</a:t>
            </a:r>
          </a:p>
          <a:p>
            <a:pPr>
              <a:spcBef>
                <a:spcPct val="50000"/>
              </a:spcBef>
            </a:pPr>
            <a:r>
              <a:rPr lang="de-CH" altLang="de-DE" sz="1800" dirty="0">
                <a:solidFill>
                  <a:srgbClr val="5F5F5F"/>
                </a:solidFill>
                <a:latin typeface="Arial" panose="020B0604020202020204" pitchFamily="34" charset="0"/>
                <a:ea typeface="Verdana" panose="020B0604030504040204" pitchFamily="34" charset="0"/>
                <a:cs typeface="Arial" panose="020B0604020202020204" pitchFamily="34" charset="0"/>
              </a:rPr>
              <a:t>Versickerungsschächte (VSA) sind mit </a:t>
            </a:r>
            <a:r>
              <a:rPr lang="de-CH" altLang="de-DE" sz="1800" dirty="0" err="1">
                <a:solidFill>
                  <a:srgbClr val="5F5F5F"/>
                </a:solidFill>
                <a:latin typeface="Arial" panose="020B0604020202020204" pitchFamily="34" charset="0"/>
                <a:ea typeface="Verdana" panose="020B0604030504040204" pitchFamily="34" charset="0"/>
                <a:cs typeface="Arial" panose="020B0604020202020204" pitchFamily="34" charset="0"/>
              </a:rPr>
              <a:t>verschraubbaren</a:t>
            </a:r>
            <a:r>
              <a:rPr lang="de-CH" altLang="de-DE" sz="1800" dirty="0">
                <a:solidFill>
                  <a:srgbClr val="5F5F5F"/>
                </a:solidFill>
                <a:latin typeface="Arial" panose="020B0604020202020204" pitchFamily="34" charset="0"/>
                <a:ea typeface="Verdana" panose="020B0604030504040204" pitchFamily="34" charset="0"/>
                <a:cs typeface="Arial" panose="020B0604020202020204" pitchFamily="34" charset="0"/>
              </a:rPr>
              <a:t> und mit „Versickerung“ beschrifteten Abdeckungen auszuführen. Eine Direkteinleitung in das Grundwasser ist verboten. </a:t>
            </a:r>
          </a:p>
          <a:p>
            <a:pPr>
              <a:spcBef>
                <a:spcPct val="50000"/>
              </a:spcBef>
            </a:pPr>
            <a:r>
              <a:rPr lang="de-CH" altLang="de-DE" sz="1800" dirty="0">
                <a:solidFill>
                  <a:srgbClr val="5F5F5F"/>
                </a:solidFill>
                <a:latin typeface="Arial" panose="020B0604020202020204" pitchFamily="34" charset="0"/>
                <a:ea typeface="Verdana" panose="020B0604030504040204" pitchFamily="34" charset="0"/>
                <a:cs typeface="Arial" panose="020B0604020202020204" pitchFamily="34" charset="0"/>
              </a:rPr>
              <a:t>In Versickerungsschächte darf kein Vorplatzwasser eingeleitet werden.</a:t>
            </a:r>
          </a:p>
        </p:txBody>
      </p:sp>
      <p:sp>
        <p:nvSpPr>
          <p:cNvPr id="9" name="Text Box 31">
            <a:extLst>
              <a:ext uri="{FF2B5EF4-FFF2-40B4-BE49-F238E27FC236}">
                <a16:creationId xmlns:a16="http://schemas.microsoft.com/office/drawing/2014/main" id="{1419A8D9-6D91-49EC-9B17-DDF4B01067D8}"/>
              </a:ext>
            </a:extLst>
          </p:cNvPr>
          <p:cNvSpPr txBox="1">
            <a:spLocks noChangeArrowheads="1"/>
          </p:cNvSpPr>
          <p:nvPr/>
        </p:nvSpPr>
        <p:spPr bwMode="auto">
          <a:xfrm>
            <a:off x="935038" y="1501775"/>
            <a:ext cx="8005762" cy="366713"/>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CH" altLang="de-DE" sz="1800" b="1" dirty="0">
                <a:solidFill>
                  <a:srgbClr val="5F5F5F"/>
                </a:solidFill>
                <a:latin typeface="Arial" panose="020B0604020202020204" pitchFamily="34" charset="0"/>
                <a:cs typeface="Arial" panose="020B0604020202020204" pitchFamily="34" charset="0"/>
              </a:rPr>
              <a:t>Hinweise für neu zu erstellende Abwasseranlagen:</a:t>
            </a:r>
          </a:p>
        </p:txBody>
      </p:sp>
    </p:spTree>
    <p:extLst>
      <p:ext uri="{BB962C8B-B14F-4D97-AF65-F5344CB8AC3E}">
        <p14:creationId xmlns:p14="http://schemas.microsoft.com/office/powerpoint/2010/main" val="26240182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5A079719-0816-4AB0-93D6-3E04CF3CE746}"/>
              </a:ext>
            </a:extLst>
          </p:cNvPr>
          <p:cNvSpPr/>
          <p:nvPr/>
        </p:nvSpPr>
        <p:spPr>
          <a:xfrm>
            <a:off x="1" y="6319807"/>
            <a:ext cx="12192000" cy="538193"/>
          </a:xfrm>
          <a:prstGeom prst="rect">
            <a:avLst/>
          </a:prstGeom>
          <a:solidFill>
            <a:srgbClr val="0087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dirty="0" err="1"/>
              <a:t>ZpA</a:t>
            </a:r>
            <a:r>
              <a:rPr lang="de-CH" dirty="0"/>
              <a:t> Informationsanlass Lützelflüh, 02.05.2024</a:t>
            </a:r>
          </a:p>
        </p:txBody>
      </p:sp>
      <p:pic>
        <p:nvPicPr>
          <p:cNvPr id="10" name="Grafik 9">
            <a:extLst>
              <a:ext uri="{FF2B5EF4-FFF2-40B4-BE49-F238E27FC236}">
                <a16:creationId xmlns:a16="http://schemas.microsoft.com/office/drawing/2014/main" id="{59E0C3EC-E77B-4612-B487-F4069EE14C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46600" y="261335"/>
            <a:ext cx="1799175" cy="881906"/>
          </a:xfrm>
          <a:prstGeom prst="rect">
            <a:avLst/>
          </a:prstGeom>
        </p:spPr>
      </p:pic>
      <p:sp>
        <p:nvSpPr>
          <p:cNvPr id="14" name="Text Box 8">
            <a:extLst>
              <a:ext uri="{FF2B5EF4-FFF2-40B4-BE49-F238E27FC236}">
                <a16:creationId xmlns:a16="http://schemas.microsoft.com/office/drawing/2014/main" id="{AE8340F4-B960-4C50-84AA-55620B1EEADE}"/>
              </a:ext>
            </a:extLst>
          </p:cNvPr>
          <p:cNvSpPr txBox="1">
            <a:spLocks noChangeArrowheads="1"/>
          </p:cNvSpPr>
          <p:nvPr/>
        </p:nvSpPr>
        <p:spPr bwMode="auto">
          <a:xfrm>
            <a:off x="700186" y="261334"/>
            <a:ext cx="800576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50000"/>
              </a:spcBef>
              <a:buFontTx/>
              <a:buNone/>
            </a:pPr>
            <a:r>
              <a:rPr lang="de-CH" altLang="de-DE" sz="3000" b="1" dirty="0">
                <a:solidFill>
                  <a:srgbClr val="00877B"/>
                </a:solidFill>
                <a:latin typeface="Arial" panose="020B0604020202020204" pitchFamily="34" charset="0"/>
                <a:ea typeface="Verdana" panose="020B0604030504040204" pitchFamily="34" charset="0"/>
                <a:cs typeface="Arial" panose="020B0604020202020204" pitchFamily="34" charset="0"/>
              </a:rPr>
              <a:t>2. f) Vorgehen → alles saniert, wie weiter?</a:t>
            </a:r>
          </a:p>
          <a:p>
            <a:pPr eaLnBrk="1" hangingPunct="1">
              <a:lnSpc>
                <a:spcPct val="100000"/>
              </a:lnSpc>
              <a:spcBef>
                <a:spcPct val="50000"/>
              </a:spcBef>
              <a:buFontTx/>
              <a:buNone/>
            </a:pPr>
            <a:endParaRPr lang="de-CH" altLang="de-DE" sz="2800" b="1" dirty="0">
              <a:solidFill>
                <a:srgbClr val="5F5F5F"/>
              </a:solidFill>
              <a:latin typeface="Arial Unicode MS" panose="020B0604020202020204" pitchFamily="34" charset="-128"/>
            </a:endParaRPr>
          </a:p>
        </p:txBody>
      </p:sp>
      <p:pic>
        <p:nvPicPr>
          <p:cNvPr id="2" name="Grafik 1" descr="Ein Bild, das Text, Screenshot, Schrift, Zahl enthält.&#10;&#10;Automatisch generierte Beschreibung">
            <a:extLst>
              <a:ext uri="{FF2B5EF4-FFF2-40B4-BE49-F238E27FC236}">
                <a16:creationId xmlns:a16="http://schemas.microsoft.com/office/drawing/2014/main" id="{68FC97B0-CB5C-A814-55EB-4E1C1FF2493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19052" y="1097084"/>
            <a:ext cx="3461748" cy="4896000"/>
          </a:xfrm>
          <a:prstGeom prst="rect">
            <a:avLst/>
          </a:prstGeom>
          <a:ln>
            <a:solidFill>
              <a:schemeClr val="tx1"/>
            </a:solidFill>
          </a:ln>
        </p:spPr>
      </p:pic>
    </p:spTree>
    <p:extLst>
      <p:ext uri="{BB962C8B-B14F-4D97-AF65-F5344CB8AC3E}">
        <p14:creationId xmlns:p14="http://schemas.microsoft.com/office/powerpoint/2010/main" val="34445556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5A079719-0816-4AB0-93D6-3E04CF3CE746}"/>
              </a:ext>
            </a:extLst>
          </p:cNvPr>
          <p:cNvSpPr/>
          <p:nvPr/>
        </p:nvSpPr>
        <p:spPr>
          <a:xfrm>
            <a:off x="1" y="6319807"/>
            <a:ext cx="12192000" cy="538193"/>
          </a:xfrm>
          <a:prstGeom prst="rect">
            <a:avLst/>
          </a:prstGeom>
          <a:solidFill>
            <a:srgbClr val="0087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dirty="0" err="1"/>
              <a:t>ZpA</a:t>
            </a:r>
            <a:r>
              <a:rPr lang="de-CH" dirty="0"/>
              <a:t> Informationsanlass Lützelflüh, 02.05.2024</a:t>
            </a:r>
          </a:p>
        </p:txBody>
      </p:sp>
      <p:pic>
        <p:nvPicPr>
          <p:cNvPr id="10" name="Grafik 9">
            <a:extLst>
              <a:ext uri="{FF2B5EF4-FFF2-40B4-BE49-F238E27FC236}">
                <a16:creationId xmlns:a16="http://schemas.microsoft.com/office/drawing/2014/main" id="{59E0C3EC-E77B-4612-B487-F4069EE14C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46600" y="261335"/>
            <a:ext cx="1799175" cy="881906"/>
          </a:xfrm>
          <a:prstGeom prst="rect">
            <a:avLst/>
          </a:prstGeom>
        </p:spPr>
      </p:pic>
      <p:sp>
        <p:nvSpPr>
          <p:cNvPr id="14" name="Text Box 8">
            <a:extLst>
              <a:ext uri="{FF2B5EF4-FFF2-40B4-BE49-F238E27FC236}">
                <a16:creationId xmlns:a16="http://schemas.microsoft.com/office/drawing/2014/main" id="{AE8340F4-B960-4C50-84AA-55620B1EEADE}"/>
              </a:ext>
            </a:extLst>
          </p:cNvPr>
          <p:cNvSpPr txBox="1">
            <a:spLocks noChangeArrowheads="1"/>
          </p:cNvSpPr>
          <p:nvPr/>
        </p:nvSpPr>
        <p:spPr bwMode="auto">
          <a:xfrm>
            <a:off x="700186" y="261334"/>
            <a:ext cx="8005762" cy="1892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50000"/>
              </a:spcBef>
              <a:buNone/>
            </a:pPr>
            <a:r>
              <a:rPr lang="de-CH" altLang="de-DE" sz="3000" b="1" dirty="0">
                <a:solidFill>
                  <a:srgbClr val="00877B"/>
                </a:solidFill>
                <a:latin typeface="Arial" panose="020B0604020202020204" pitchFamily="34" charset="0"/>
                <a:ea typeface="Verdana" panose="020B0604030504040204" pitchFamily="34" charset="0"/>
                <a:cs typeface="Arial" panose="020B0604020202020204" pitchFamily="34" charset="0"/>
              </a:rPr>
              <a:t>2. f) Vorgehen → alles saniert, wie weiter?</a:t>
            </a:r>
          </a:p>
          <a:p>
            <a:pPr eaLnBrk="1" hangingPunct="1">
              <a:lnSpc>
                <a:spcPct val="100000"/>
              </a:lnSpc>
              <a:spcBef>
                <a:spcPct val="50000"/>
              </a:spcBef>
              <a:buFontTx/>
              <a:buNone/>
            </a:pPr>
            <a:endParaRPr lang="de-CH" altLang="de-DE" sz="3000" b="1" dirty="0">
              <a:solidFill>
                <a:srgbClr val="00877B"/>
              </a:solidFill>
              <a:latin typeface="Arial" panose="020B0604020202020204" pitchFamily="34" charset="0"/>
              <a:ea typeface="Verdana" panose="020B0604030504040204" pitchFamily="34" charset="0"/>
              <a:cs typeface="Arial" panose="020B0604020202020204" pitchFamily="34" charset="0"/>
            </a:endParaRPr>
          </a:p>
          <a:p>
            <a:pPr eaLnBrk="1" hangingPunct="1">
              <a:lnSpc>
                <a:spcPct val="100000"/>
              </a:lnSpc>
              <a:spcBef>
                <a:spcPct val="50000"/>
              </a:spcBef>
              <a:buFontTx/>
              <a:buNone/>
            </a:pPr>
            <a:endParaRPr lang="de-CH" altLang="de-DE" sz="2800" b="1" dirty="0">
              <a:solidFill>
                <a:srgbClr val="5F5F5F"/>
              </a:solidFill>
              <a:latin typeface="Arial Unicode MS" panose="020B0604020202020204" pitchFamily="34" charset="-128"/>
            </a:endParaRPr>
          </a:p>
        </p:txBody>
      </p:sp>
      <p:pic>
        <p:nvPicPr>
          <p:cNvPr id="8" name="Grafik 7">
            <a:extLst>
              <a:ext uri="{FF2B5EF4-FFF2-40B4-BE49-F238E27FC236}">
                <a16:creationId xmlns:a16="http://schemas.microsoft.com/office/drawing/2014/main" id="{409AEA08-DEB9-4F22-A130-63D1F1A427D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35286" y="891033"/>
            <a:ext cx="7469231" cy="528116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912195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5A079719-0816-4AB0-93D6-3E04CF3CE746}"/>
              </a:ext>
            </a:extLst>
          </p:cNvPr>
          <p:cNvSpPr/>
          <p:nvPr/>
        </p:nvSpPr>
        <p:spPr>
          <a:xfrm>
            <a:off x="1" y="6319807"/>
            <a:ext cx="12192000" cy="538193"/>
          </a:xfrm>
          <a:prstGeom prst="rect">
            <a:avLst/>
          </a:prstGeom>
          <a:solidFill>
            <a:srgbClr val="0087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dirty="0" err="1"/>
              <a:t>ZpA</a:t>
            </a:r>
            <a:r>
              <a:rPr lang="de-CH" dirty="0"/>
              <a:t> Informationsanlass Lützelflüh, 02.05.2024</a:t>
            </a:r>
          </a:p>
        </p:txBody>
      </p:sp>
      <p:sp>
        <p:nvSpPr>
          <p:cNvPr id="15" name="Rechteck 14">
            <a:extLst>
              <a:ext uri="{FF2B5EF4-FFF2-40B4-BE49-F238E27FC236}">
                <a16:creationId xmlns:a16="http://schemas.microsoft.com/office/drawing/2014/main" id="{3A7A2FAC-9AD0-49A5-A72F-7D287A7DBC2F}"/>
              </a:ext>
            </a:extLst>
          </p:cNvPr>
          <p:cNvSpPr/>
          <p:nvPr/>
        </p:nvSpPr>
        <p:spPr>
          <a:xfrm>
            <a:off x="700186" y="1374591"/>
            <a:ext cx="10911243" cy="4555093"/>
          </a:xfrm>
          <a:prstGeom prst="rect">
            <a:avLst/>
          </a:prstGeom>
        </p:spPr>
        <p:txBody>
          <a:bodyPr wrap="square">
            <a:spAutoFit/>
          </a:bodyPr>
          <a:lstStyle/>
          <a:p>
            <a:pPr>
              <a:spcBef>
                <a:spcPct val="50000"/>
              </a:spcBef>
            </a:pPr>
            <a:r>
              <a:rPr lang="de-CH" altLang="de-DE" sz="2000" b="1" dirty="0">
                <a:solidFill>
                  <a:schemeClr val="tx1">
                    <a:lumMod val="65000"/>
                    <a:lumOff val="35000"/>
                  </a:schemeClr>
                </a:solidFill>
                <a:latin typeface="Arial" panose="020B0604020202020204" pitchFamily="34" charset="0"/>
                <a:cs typeface="Arial" panose="020B0604020202020204" pitchFamily="34" charset="0"/>
              </a:rPr>
              <a:t>Es ist untersagt, Stoffe die Wasser verunreinigen können, in Gewässer einzubringen oder versickern zu lassen. Wer Massnahmen nach diesem Gesetz verursacht, trägt die Kosten dafür (</a:t>
            </a:r>
            <a:r>
              <a:rPr lang="de-CH" altLang="de-DE" sz="2000" b="1" dirty="0" err="1">
                <a:solidFill>
                  <a:schemeClr val="tx1">
                    <a:lumMod val="65000"/>
                    <a:lumOff val="35000"/>
                  </a:schemeClr>
                </a:solidFill>
                <a:latin typeface="Arial" panose="020B0604020202020204" pitchFamily="34" charset="0"/>
                <a:cs typeface="Arial" panose="020B0604020202020204" pitchFamily="34" charset="0"/>
              </a:rPr>
              <a:t>GSchG</a:t>
            </a:r>
            <a:r>
              <a:rPr lang="de-CH" altLang="de-DE" sz="2000" b="1" dirty="0">
                <a:solidFill>
                  <a:schemeClr val="tx1">
                    <a:lumMod val="65000"/>
                    <a:lumOff val="35000"/>
                  </a:schemeClr>
                </a:solidFill>
                <a:latin typeface="Arial" panose="020B0604020202020204" pitchFamily="34" charset="0"/>
                <a:cs typeface="Arial" panose="020B0604020202020204" pitchFamily="34" charset="0"/>
              </a:rPr>
              <a:t> Art. 3)</a:t>
            </a:r>
          </a:p>
          <a:p>
            <a:pPr>
              <a:spcBef>
                <a:spcPct val="50000"/>
              </a:spcBef>
            </a:pPr>
            <a:endParaRPr lang="de-CH" altLang="de-DE" sz="2000" b="1" dirty="0">
              <a:solidFill>
                <a:schemeClr val="tx1">
                  <a:lumMod val="65000"/>
                  <a:lumOff val="35000"/>
                </a:schemeClr>
              </a:solidFill>
              <a:latin typeface="Arial" panose="020B0604020202020204" pitchFamily="34" charset="0"/>
              <a:cs typeface="Arial" panose="020B0604020202020204" pitchFamily="34" charset="0"/>
            </a:endParaRPr>
          </a:p>
          <a:p>
            <a:pPr>
              <a:defRPr/>
            </a:pPr>
            <a:r>
              <a:rPr lang="de-DE" altLang="de-DE" sz="2000" b="1" dirty="0">
                <a:solidFill>
                  <a:schemeClr val="tx1">
                    <a:lumMod val="65000"/>
                    <a:lumOff val="35000"/>
                  </a:schemeClr>
                </a:solidFill>
                <a:latin typeface="Arial" panose="020B0604020202020204" pitchFamily="34" charset="0"/>
                <a:cs typeface="Arial" panose="020B0604020202020204" pitchFamily="34" charset="0"/>
              </a:rPr>
              <a:t>Die Eigentümer von Abwasseranlagen sorgen dafür, dass diese </a:t>
            </a:r>
            <a:r>
              <a:rPr lang="de-DE" altLang="de-DE" sz="2000" b="1" dirty="0" err="1">
                <a:solidFill>
                  <a:schemeClr val="tx1">
                    <a:lumMod val="65000"/>
                    <a:lumOff val="35000"/>
                  </a:schemeClr>
                </a:solidFill>
                <a:latin typeface="Arial" panose="020B0604020202020204" pitchFamily="34" charset="0"/>
                <a:cs typeface="Arial" panose="020B0604020202020204" pitchFamily="34" charset="0"/>
              </a:rPr>
              <a:t>sachgemäss</a:t>
            </a:r>
            <a:r>
              <a:rPr lang="de-DE" altLang="de-DE" sz="2000" b="1" dirty="0">
                <a:solidFill>
                  <a:schemeClr val="tx1">
                    <a:lumMod val="65000"/>
                    <a:lumOff val="35000"/>
                  </a:schemeClr>
                </a:solidFill>
                <a:latin typeface="Arial" panose="020B0604020202020204" pitchFamily="34" charset="0"/>
                <a:cs typeface="Arial" panose="020B0604020202020204" pitchFamily="34" charset="0"/>
              </a:rPr>
              <a:t> bedient, gewartet und unterhalten werden. Die Behörden können die von ihnen angeordneten </a:t>
            </a:r>
            <a:r>
              <a:rPr lang="de-DE" altLang="de-DE" sz="2000" b="1" dirty="0" err="1">
                <a:solidFill>
                  <a:schemeClr val="tx1">
                    <a:lumMod val="65000"/>
                    <a:lumOff val="35000"/>
                  </a:schemeClr>
                </a:solidFill>
                <a:latin typeface="Arial" panose="020B0604020202020204" pitchFamily="34" charset="0"/>
                <a:cs typeface="Arial" panose="020B0604020202020204" pitchFamily="34" charset="0"/>
              </a:rPr>
              <a:t>Massnahmen</a:t>
            </a:r>
            <a:r>
              <a:rPr lang="de-DE" altLang="de-DE" sz="2000" b="1" dirty="0">
                <a:solidFill>
                  <a:schemeClr val="tx1">
                    <a:lumMod val="65000"/>
                    <a:lumOff val="35000"/>
                  </a:schemeClr>
                </a:solidFill>
                <a:latin typeface="Arial" panose="020B0604020202020204" pitchFamily="34" charset="0"/>
                <a:cs typeface="Arial" panose="020B0604020202020204" pitchFamily="34" charset="0"/>
              </a:rPr>
              <a:t> zwangsweise durchsetzen (Art. 53 </a:t>
            </a:r>
            <a:r>
              <a:rPr lang="de-DE" altLang="de-DE" sz="2000" b="1" dirty="0" err="1">
                <a:solidFill>
                  <a:schemeClr val="tx1">
                    <a:lumMod val="65000"/>
                    <a:lumOff val="35000"/>
                  </a:schemeClr>
                </a:solidFill>
                <a:latin typeface="Arial" panose="020B0604020202020204" pitchFamily="34" charset="0"/>
                <a:cs typeface="Arial" panose="020B0604020202020204" pitchFamily="34" charset="0"/>
              </a:rPr>
              <a:t>GSchG</a:t>
            </a:r>
            <a:r>
              <a:rPr lang="de-DE" altLang="de-DE" sz="2000" b="1" dirty="0">
                <a:solidFill>
                  <a:schemeClr val="tx1">
                    <a:lumMod val="65000"/>
                    <a:lumOff val="35000"/>
                  </a:schemeClr>
                </a:solidFill>
                <a:latin typeface="Arial" panose="020B0604020202020204" pitchFamily="34" charset="0"/>
                <a:cs typeface="Arial" panose="020B0604020202020204" pitchFamily="34" charset="0"/>
              </a:rPr>
              <a:t>).</a:t>
            </a:r>
          </a:p>
          <a:p>
            <a:pPr>
              <a:defRPr/>
            </a:pPr>
            <a:endParaRPr lang="de-CH" altLang="de-DE" sz="2000" dirty="0">
              <a:solidFill>
                <a:schemeClr val="tx1">
                  <a:lumMod val="65000"/>
                  <a:lumOff val="35000"/>
                </a:schemeClr>
              </a:solidFill>
              <a:latin typeface="Arial" panose="020B0604020202020204" pitchFamily="34" charset="0"/>
              <a:cs typeface="Arial" panose="020B0604020202020204" pitchFamily="34" charset="0"/>
            </a:endParaRPr>
          </a:p>
          <a:p>
            <a:pPr>
              <a:defRPr/>
            </a:pPr>
            <a:r>
              <a:rPr lang="de-DE" altLang="de-DE" sz="2000" b="1" dirty="0" err="1">
                <a:solidFill>
                  <a:schemeClr val="tx1">
                    <a:lumMod val="65000"/>
                    <a:lumOff val="35000"/>
                  </a:schemeClr>
                </a:solidFill>
                <a:latin typeface="Arial" panose="020B0604020202020204" pitchFamily="34" charset="0"/>
                <a:cs typeface="Arial" panose="020B0604020202020204" pitchFamily="34" charset="0"/>
              </a:rPr>
              <a:t>Gemäss</a:t>
            </a:r>
            <a:r>
              <a:rPr lang="de-DE" altLang="de-DE" sz="2000" b="1" dirty="0">
                <a:solidFill>
                  <a:schemeClr val="tx1">
                    <a:lumMod val="65000"/>
                    <a:lumOff val="35000"/>
                  </a:schemeClr>
                </a:solidFill>
                <a:latin typeface="Arial" panose="020B0604020202020204" pitchFamily="34" charset="0"/>
                <a:cs typeface="Arial" panose="020B0604020202020204" pitchFamily="34" charset="0"/>
              </a:rPr>
              <a:t> kantonalem Gewässerschutzgesetz (</a:t>
            </a:r>
            <a:r>
              <a:rPr lang="de-DE" altLang="de-DE" sz="2000" b="1" dirty="0" err="1">
                <a:solidFill>
                  <a:schemeClr val="tx1">
                    <a:lumMod val="65000"/>
                    <a:lumOff val="35000"/>
                  </a:schemeClr>
                </a:solidFill>
                <a:latin typeface="Arial" panose="020B0604020202020204" pitchFamily="34" charset="0"/>
                <a:cs typeface="Arial" panose="020B0604020202020204" pitchFamily="34" charset="0"/>
              </a:rPr>
              <a:t>KGSchG</a:t>
            </a:r>
            <a:r>
              <a:rPr lang="de-DE" altLang="de-DE" sz="2000" b="1" dirty="0">
                <a:solidFill>
                  <a:schemeClr val="tx1">
                    <a:lumMod val="65000"/>
                    <a:lumOff val="35000"/>
                  </a:schemeClr>
                </a:solidFill>
                <a:latin typeface="Arial" panose="020B0604020202020204" pitchFamily="34" charset="0"/>
                <a:cs typeface="Arial" panose="020B0604020202020204" pitchFamily="34" charset="0"/>
              </a:rPr>
              <a:t>) Art. 21 üben die Gemeinden die Aufsicht über den Gewässerschutz aus und bezeichnen eine Fachstelle mit den Gewässerschutzverantwortlichen.</a:t>
            </a:r>
          </a:p>
          <a:p>
            <a:pPr>
              <a:defRPr/>
            </a:pPr>
            <a:endParaRPr lang="de-CH" altLang="de-DE" sz="2000" b="1" dirty="0">
              <a:solidFill>
                <a:schemeClr val="tx1">
                  <a:lumMod val="65000"/>
                  <a:lumOff val="35000"/>
                </a:schemeClr>
              </a:solidFill>
              <a:latin typeface="Arial" panose="020B0604020202020204" pitchFamily="34" charset="0"/>
              <a:cs typeface="Arial" panose="020B0604020202020204" pitchFamily="34" charset="0"/>
            </a:endParaRPr>
          </a:p>
          <a:p>
            <a:pPr>
              <a:defRPr/>
            </a:pPr>
            <a:r>
              <a:rPr lang="de-DE" altLang="de-DE" sz="2000" b="1" dirty="0" err="1">
                <a:solidFill>
                  <a:schemeClr val="tx1">
                    <a:lumMod val="65000"/>
                    <a:lumOff val="35000"/>
                  </a:schemeClr>
                </a:solidFill>
                <a:latin typeface="Arial" panose="020B0604020202020204" pitchFamily="34" charset="0"/>
                <a:cs typeface="Arial" panose="020B0604020202020204" pitchFamily="34" charset="0"/>
              </a:rPr>
              <a:t>Gemäss</a:t>
            </a:r>
            <a:r>
              <a:rPr lang="de-DE" altLang="de-DE" sz="2000" b="1" dirty="0">
                <a:solidFill>
                  <a:schemeClr val="tx1">
                    <a:lumMod val="65000"/>
                    <a:lumOff val="35000"/>
                  </a:schemeClr>
                </a:solidFill>
                <a:latin typeface="Arial" panose="020B0604020202020204" pitchFamily="34" charset="0"/>
                <a:cs typeface="Arial" panose="020B0604020202020204" pitchFamily="34" charset="0"/>
              </a:rPr>
              <a:t> KGV Art. 6 obliegt den Gemeinden die Kontrolle des Unterhalts und Betriebes sämtlicher Abwasseranlagen.</a:t>
            </a:r>
            <a:endParaRPr lang="de-CH" altLang="de-DE" sz="20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1" name="Grafik 10">
            <a:extLst>
              <a:ext uri="{FF2B5EF4-FFF2-40B4-BE49-F238E27FC236}">
                <a16:creationId xmlns:a16="http://schemas.microsoft.com/office/drawing/2014/main" id="{AAD1DC79-9216-440A-B843-EB9A648CC8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46600" y="261335"/>
            <a:ext cx="1799175" cy="881906"/>
          </a:xfrm>
          <a:prstGeom prst="rect">
            <a:avLst/>
          </a:prstGeom>
        </p:spPr>
      </p:pic>
      <p:sp>
        <p:nvSpPr>
          <p:cNvPr id="12" name="Text Box 8">
            <a:extLst>
              <a:ext uri="{FF2B5EF4-FFF2-40B4-BE49-F238E27FC236}">
                <a16:creationId xmlns:a16="http://schemas.microsoft.com/office/drawing/2014/main" id="{4B508C32-9965-478B-A741-B313CA20F5B4}"/>
              </a:ext>
            </a:extLst>
          </p:cNvPr>
          <p:cNvSpPr txBox="1">
            <a:spLocks noChangeArrowheads="1"/>
          </p:cNvSpPr>
          <p:nvPr/>
        </p:nvSpPr>
        <p:spPr bwMode="auto">
          <a:xfrm>
            <a:off x="700186" y="261334"/>
            <a:ext cx="9134039"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50000"/>
              </a:spcBef>
              <a:buNone/>
            </a:pPr>
            <a:r>
              <a:rPr lang="de-CH" altLang="de-DE" sz="3000" b="1" dirty="0">
                <a:solidFill>
                  <a:srgbClr val="00877B"/>
                </a:solidFill>
                <a:latin typeface="Arial" panose="020B0604020202020204" pitchFamily="34" charset="0"/>
                <a:ea typeface="Verdana" panose="020B0604030504040204" pitchFamily="34" charset="0"/>
                <a:cs typeface="Arial" panose="020B0604020202020204" pitchFamily="34" charset="0"/>
              </a:rPr>
              <a:t>1. a) Projektauslöser → Gesetzgebung</a:t>
            </a:r>
            <a:br>
              <a:rPr lang="de-CH" altLang="de-DE" sz="3000" b="1" dirty="0">
                <a:solidFill>
                  <a:srgbClr val="00877B"/>
                </a:solidFill>
                <a:latin typeface="Arial" panose="020B0604020202020204" pitchFamily="34" charset="0"/>
                <a:ea typeface="Verdana" panose="020B0604030504040204" pitchFamily="34" charset="0"/>
                <a:cs typeface="Arial" panose="020B0604020202020204" pitchFamily="34" charset="0"/>
              </a:rPr>
            </a:br>
            <a:endParaRPr lang="de-CH" altLang="de-DE" sz="2800" b="1" dirty="0">
              <a:solidFill>
                <a:srgbClr val="5F5F5F"/>
              </a:solidFill>
              <a:latin typeface="Arial Unicode MS" panose="020B0604020202020204" pitchFamily="34" charset="-128"/>
            </a:endParaRPr>
          </a:p>
        </p:txBody>
      </p:sp>
    </p:spTree>
    <p:extLst>
      <p:ext uri="{BB962C8B-B14F-4D97-AF65-F5344CB8AC3E}">
        <p14:creationId xmlns:p14="http://schemas.microsoft.com/office/powerpoint/2010/main" val="5530079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5A079719-0816-4AB0-93D6-3E04CF3CE746}"/>
              </a:ext>
            </a:extLst>
          </p:cNvPr>
          <p:cNvSpPr/>
          <p:nvPr/>
        </p:nvSpPr>
        <p:spPr>
          <a:xfrm>
            <a:off x="0" y="6323900"/>
            <a:ext cx="12192000" cy="538193"/>
          </a:xfrm>
          <a:prstGeom prst="rect">
            <a:avLst/>
          </a:prstGeom>
          <a:solidFill>
            <a:srgbClr val="0087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dirty="0" err="1">
                <a:cs typeface="Arial" panose="020B0604020202020204" pitchFamily="34" charset="0"/>
              </a:rPr>
              <a:t>ZpA</a:t>
            </a:r>
            <a:r>
              <a:rPr lang="de-CH" dirty="0">
                <a:cs typeface="Arial" panose="020B0604020202020204" pitchFamily="34" charset="0"/>
              </a:rPr>
              <a:t> Informationsanlass Lützelflüh, 02.05.2024</a:t>
            </a:r>
          </a:p>
        </p:txBody>
      </p:sp>
      <p:sp>
        <p:nvSpPr>
          <p:cNvPr id="15" name="Rechteck 14">
            <a:extLst>
              <a:ext uri="{FF2B5EF4-FFF2-40B4-BE49-F238E27FC236}">
                <a16:creationId xmlns:a16="http://schemas.microsoft.com/office/drawing/2014/main" id="{3A7A2FAC-9AD0-49A5-A72F-7D287A7DBC2F}"/>
              </a:ext>
            </a:extLst>
          </p:cNvPr>
          <p:cNvSpPr/>
          <p:nvPr/>
        </p:nvSpPr>
        <p:spPr>
          <a:xfrm>
            <a:off x="948859" y="1431322"/>
            <a:ext cx="7113688" cy="630942"/>
          </a:xfrm>
          <a:prstGeom prst="rect">
            <a:avLst/>
          </a:prstGeom>
        </p:spPr>
        <p:txBody>
          <a:bodyPr wrap="square">
            <a:spAutoFit/>
          </a:bodyPr>
          <a:lstStyle/>
          <a:p>
            <a:pPr marL="342900" indent="-342900">
              <a:buFont typeface="Symbol" panose="05050102010706020507" pitchFamily="18" charset="2"/>
              <a:buChar char="®"/>
              <a:defRPr/>
            </a:pPr>
            <a:endParaRPr lang="de-CH" sz="1500" dirty="0">
              <a:solidFill>
                <a:srgbClr val="5F5F5F"/>
              </a:solidFill>
              <a:latin typeface="Arial" panose="020B0604020202020204" pitchFamily="34" charset="0"/>
              <a:ea typeface="Verdana" panose="020B0604030504040204" pitchFamily="34" charset="0"/>
              <a:cs typeface="Arial" panose="020B0604020202020204" pitchFamily="34" charset="0"/>
              <a:sym typeface="Symbol" panose="05050102010706020507" pitchFamily="18" charset="2"/>
            </a:endParaRPr>
          </a:p>
          <a:p>
            <a:pPr>
              <a:defRPr/>
            </a:pPr>
            <a:endParaRPr lang="de-CH" sz="2000" dirty="0">
              <a:solidFill>
                <a:srgbClr val="5F5F5F"/>
              </a:solidFill>
              <a:latin typeface="Arial" panose="020B0604020202020204" pitchFamily="34" charset="0"/>
              <a:ea typeface="Verdana" panose="020B0604030504040204" pitchFamily="34" charset="0"/>
              <a:cs typeface="Arial" panose="020B0604020202020204" pitchFamily="34" charset="0"/>
            </a:endParaRPr>
          </a:p>
        </p:txBody>
      </p:sp>
      <p:pic>
        <p:nvPicPr>
          <p:cNvPr id="10" name="Grafik 9">
            <a:extLst>
              <a:ext uri="{FF2B5EF4-FFF2-40B4-BE49-F238E27FC236}">
                <a16:creationId xmlns:a16="http://schemas.microsoft.com/office/drawing/2014/main" id="{59E0C3EC-E77B-4612-B487-F4069EE14C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46600" y="261335"/>
            <a:ext cx="1799175" cy="881906"/>
          </a:xfrm>
          <a:prstGeom prst="rect">
            <a:avLst/>
          </a:prstGeom>
        </p:spPr>
      </p:pic>
      <p:sp>
        <p:nvSpPr>
          <p:cNvPr id="14" name="Text Box 8">
            <a:extLst>
              <a:ext uri="{FF2B5EF4-FFF2-40B4-BE49-F238E27FC236}">
                <a16:creationId xmlns:a16="http://schemas.microsoft.com/office/drawing/2014/main" id="{AE8340F4-B960-4C50-84AA-55620B1EEADE}"/>
              </a:ext>
            </a:extLst>
          </p:cNvPr>
          <p:cNvSpPr txBox="1">
            <a:spLocks noChangeArrowheads="1"/>
          </p:cNvSpPr>
          <p:nvPr/>
        </p:nvSpPr>
        <p:spPr bwMode="auto">
          <a:xfrm>
            <a:off x="700186" y="215614"/>
            <a:ext cx="672736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50000"/>
              </a:spcBef>
              <a:buFontTx/>
              <a:buNone/>
            </a:pPr>
            <a:r>
              <a:rPr lang="de-CH" altLang="de-DE" sz="2800" b="1" dirty="0">
                <a:solidFill>
                  <a:srgbClr val="00877B"/>
                </a:solidFill>
                <a:latin typeface="Arial" panose="020B0604020202020204" pitchFamily="34" charset="0"/>
                <a:ea typeface="Verdana" panose="020B0604030504040204" pitchFamily="34" charset="0"/>
                <a:cs typeface="Arial" panose="020B0604020202020204" pitchFamily="34" charset="0"/>
              </a:rPr>
              <a:t>2. weiteres Vorgehen</a:t>
            </a:r>
          </a:p>
        </p:txBody>
      </p:sp>
      <p:sp>
        <p:nvSpPr>
          <p:cNvPr id="6" name="Textfeld 5">
            <a:extLst>
              <a:ext uri="{FF2B5EF4-FFF2-40B4-BE49-F238E27FC236}">
                <a16:creationId xmlns:a16="http://schemas.microsoft.com/office/drawing/2014/main" id="{A8E55438-CD2C-4A1F-9CA3-F07FE4F5956B}"/>
              </a:ext>
            </a:extLst>
          </p:cNvPr>
          <p:cNvSpPr txBox="1"/>
          <p:nvPr/>
        </p:nvSpPr>
        <p:spPr>
          <a:xfrm>
            <a:off x="7677150" y="1504943"/>
            <a:ext cx="1104900" cy="369332"/>
          </a:xfrm>
          <a:prstGeom prst="rect">
            <a:avLst/>
          </a:prstGeom>
          <a:solidFill>
            <a:schemeClr val="bg1"/>
          </a:solidFill>
        </p:spPr>
        <p:txBody>
          <a:bodyPr wrap="square" rtlCol="0">
            <a:spAutoFit/>
          </a:bodyPr>
          <a:lstStyle/>
          <a:p>
            <a:endParaRPr lang="de-CH" dirty="0">
              <a:latin typeface="Arial" panose="020B0604020202020204" pitchFamily="34" charset="0"/>
              <a:cs typeface="Arial" panose="020B0604020202020204" pitchFamily="34" charset="0"/>
            </a:endParaRPr>
          </a:p>
        </p:txBody>
      </p:sp>
      <p:sp>
        <p:nvSpPr>
          <p:cNvPr id="11" name="Textfeld 10">
            <a:extLst>
              <a:ext uri="{FF2B5EF4-FFF2-40B4-BE49-F238E27FC236}">
                <a16:creationId xmlns:a16="http://schemas.microsoft.com/office/drawing/2014/main" id="{367AE0FF-AB83-4FC2-924B-DF25BFFCFB91}"/>
              </a:ext>
            </a:extLst>
          </p:cNvPr>
          <p:cNvSpPr txBox="1"/>
          <p:nvPr/>
        </p:nvSpPr>
        <p:spPr>
          <a:xfrm>
            <a:off x="7058029" y="3088543"/>
            <a:ext cx="300038" cy="369332"/>
          </a:xfrm>
          <a:prstGeom prst="rect">
            <a:avLst/>
          </a:prstGeom>
          <a:solidFill>
            <a:schemeClr val="bg1"/>
          </a:solidFill>
        </p:spPr>
        <p:txBody>
          <a:bodyPr wrap="square" rtlCol="0">
            <a:spAutoFit/>
          </a:bodyPr>
          <a:lstStyle/>
          <a:p>
            <a:endParaRPr lang="de-CH" dirty="0">
              <a:latin typeface="Arial" panose="020B0604020202020204" pitchFamily="34" charset="0"/>
              <a:cs typeface="Arial" panose="020B0604020202020204" pitchFamily="34" charset="0"/>
            </a:endParaRPr>
          </a:p>
        </p:txBody>
      </p:sp>
      <p:sp>
        <p:nvSpPr>
          <p:cNvPr id="18" name="Rectangle 8">
            <a:extLst>
              <a:ext uri="{FF2B5EF4-FFF2-40B4-BE49-F238E27FC236}">
                <a16:creationId xmlns:a16="http://schemas.microsoft.com/office/drawing/2014/main" id="{FF39C662-6895-412D-85F0-F73B5D7386B8}"/>
              </a:ext>
            </a:extLst>
          </p:cNvPr>
          <p:cNvSpPr>
            <a:spLocks noChangeArrowheads="1"/>
          </p:cNvSpPr>
          <p:nvPr/>
        </p:nvSpPr>
        <p:spPr bwMode="auto">
          <a:xfrm>
            <a:off x="0" y="5196831"/>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tabLst>
                <a:tab pos="809625" algn="l"/>
                <a:tab pos="4860925" algn="l"/>
                <a:tab pos="6030913" algn="r"/>
              </a:tabLst>
              <a:defRPr sz="3200">
                <a:solidFill>
                  <a:schemeClr val="tx1"/>
                </a:solidFill>
                <a:latin typeface="Times New Roman" panose="02020603050405020304" pitchFamily="18" charset="0"/>
              </a:defRPr>
            </a:lvl1pPr>
            <a:lvl2pPr marL="742950" indent="-285750">
              <a:spcBef>
                <a:spcPct val="20000"/>
              </a:spcBef>
              <a:buChar char="–"/>
              <a:tabLst>
                <a:tab pos="809625" algn="l"/>
                <a:tab pos="4860925" algn="l"/>
                <a:tab pos="6030913" algn="r"/>
              </a:tabLst>
              <a:defRPr sz="2800">
                <a:solidFill>
                  <a:schemeClr val="tx1"/>
                </a:solidFill>
                <a:latin typeface="Times New Roman" panose="02020603050405020304" pitchFamily="18" charset="0"/>
              </a:defRPr>
            </a:lvl2pPr>
            <a:lvl3pPr marL="1143000" indent="-228600">
              <a:spcBef>
                <a:spcPct val="20000"/>
              </a:spcBef>
              <a:buChar char="•"/>
              <a:tabLst>
                <a:tab pos="809625" algn="l"/>
                <a:tab pos="4860925" algn="l"/>
                <a:tab pos="6030913" algn="r"/>
              </a:tabLst>
              <a:defRPr sz="2400">
                <a:solidFill>
                  <a:schemeClr val="tx1"/>
                </a:solidFill>
                <a:latin typeface="Times New Roman" panose="02020603050405020304" pitchFamily="18" charset="0"/>
              </a:defRPr>
            </a:lvl3pPr>
            <a:lvl4pPr marL="1600200" indent="-228600">
              <a:spcBef>
                <a:spcPct val="20000"/>
              </a:spcBef>
              <a:buChar char="–"/>
              <a:tabLst>
                <a:tab pos="809625" algn="l"/>
                <a:tab pos="4860925" algn="l"/>
                <a:tab pos="6030913" algn="r"/>
              </a:tabLst>
              <a:defRPr sz="2000">
                <a:solidFill>
                  <a:schemeClr val="tx1"/>
                </a:solidFill>
                <a:latin typeface="Times New Roman" panose="02020603050405020304" pitchFamily="18" charset="0"/>
              </a:defRPr>
            </a:lvl4pPr>
            <a:lvl5pPr marL="2057400" indent="-228600">
              <a:spcBef>
                <a:spcPct val="20000"/>
              </a:spcBef>
              <a:buChar char="»"/>
              <a:tabLst>
                <a:tab pos="809625" algn="l"/>
                <a:tab pos="4860925" algn="l"/>
                <a:tab pos="6030913" algn="r"/>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809625" algn="l"/>
                <a:tab pos="4860925" algn="l"/>
                <a:tab pos="6030913" algn="r"/>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809625" algn="l"/>
                <a:tab pos="4860925" algn="l"/>
                <a:tab pos="6030913" algn="r"/>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809625" algn="l"/>
                <a:tab pos="4860925" algn="l"/>
                <a:tab pos="6030913" algn="r"/>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809625" algn="l"/>
                <a:tab pos="4860925" algn="l"/>
                <a:tab pos="6030913" algn="r"/>
              </a:tabLst>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2400">
              <a:latin typeface="Arial" panose="020B0604020202020204" pitchFamily="34" charset="0"/>
              <a:cs typeface="Arial" panose="020B0604020202020204" pitchFamily="34" charset="0"/>
            </a:endParaRPr>
          </a:p>
        </p:txBody>
      </p:sp>
      <p:sp>
        <p:nvSpPr>
          <p:cNvPr id="19" name="Text Box 9">
            <a:extLst>
              <a:ext uri="{FF2B5EF4-FFF2-40B4-BE49-F238E27FC236}">
                <a16:creationId xmlns:a16="http://schemas.microsoft.com/office/drawing/2014/main" id="{0A5FD6A0-7905-429A-8173-D708F7AFAEB7}"/>
              </a:ext>
            </a:extLst>
          </p:cNvPr>
          <p:cNvSpPr txBox="1">
            <a:spLocks noChangeArrowheads="1"/>
          </p:cNvSpPr>
          <p:nvPr/>
        </p:nvSpPr>
        <p:spPr bwMode="auto">
          <a:xfrm>
            <a:off x="862005" y="1921907"/>
            <a:ext cx="9383705" cy="369332"/>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CH" altLang="de-DE" sz="1800" b="1" dirty="0">
                <a:solidFill>
                  <a:srgbClr val="5F5F5F"/>
                </a:solidFill>
                <a:latin typeface="Arial" panose="020B0604020202020204" pitchFamily="34" charset="0"/>
                <a:cs typeface="Arial" panose="020B0604020202020204" pitchFamily="34" charset="0"/>
              </a:rPr>
              <a:t>Aushändigung der Dokumentation im Anschluss (1 pro Parzelle)</a:t>
            </a:r>
          </a:p>
        </p:txBody>
      </p:sp>
      <p:sp>
        <p:nvSpPr>
          <p:cNvPr id="20" name="Rectangle 10">
            <a:extLst>
              <a:ext uri="{FF2B5EF4-FFF2-40B4-BE49-F238E27FC236}">
                <a16:creationId xmlns:a16="http://schemas.microsoft.com/office/drawing/2014/main" id="{769719CC-80B5-40D3-B3F8-23952A14A3E2}"/>
              </a:ext>
            </a:extLst>
          </p:cNvPr>
          <p:cNvSpPr>
            <a:spLocks noChangeArrowheads="1"/>
          </p:cNvSpPr>
          <p:nvPr/>
        </p:nvSpPr>
        <p:spPr bwMode="auto">
          <a:xfrm>
            <a:off x="0" y="4401493"/>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tabLst>
                <a:tab pos="809625" algn="l"/>
                <a:tab pos="4860925" algn="l"/>
                <a:tab pos="6030913" algn="r"/>
              </a:tabLst>
              <a:defRPr sz="3200">
                <a:solidFill>
                  <a:schemeClr val="tx1"/>
                </a:solidFill>
                <a:latin typeface="Times New Roman" panose="02020603050405020304" pitchFamily="18" charset="0"/>
              </a:defRPr>
            </a:lvl1pPr>
            <a:lvl2pPr marL="742950" indent="-285750">
              <a:spcBef>
                <a:spcPct val="20000"/>
              </a:spcBef>
              <a:buChar char="–"/>
              <a:tabLst>
                <a:tab pos="809625" algn="l"/>
                <a:tab pos="4860925" algn="l"/>
                <a:tab pos="6030913" algn="r"/>
              </a:tabLst>
              <a:defRPr sz="2800">
                <a:solidFill>
                  <a:schemeClr val="tx1"/>
                </a:solidFill>
                <a:latin typeface="Times New Roman" panose="02020603050405020304" pitchFamily="18" charset="0"/>
              </a:defRPr>
            </a:lvl2pPr>
            <a:lvl3pPr marL="1143000" indent="-228600">
              <a:spcBef>
                <a:spcPct val="20000"/>
              </a:spcBef>
              <a:buChar char="•"/>
              <a:tabLst>
                <a:tab pos="809625" algn="l"/>
                <a:tab pos="4860925" algn="l"/>
                <a:tab pos="6030913" algn="r"/>
              </a:tabLst>
              <a:defRPr sz="2400">
                <a:solidFill>
                  <a:schemeClr val="tx1"/>
                </a:solidFill>
                <a:latin typeface="Times New Roman" panose="02020603050405020304" pitchFamily="18" charset="0"/>
              </a:defRPr>
            </a:lvl3pPr>
            <a:lvl4pPr marL="1600200" indent="-228600">
              <a:spcBef>
                <a:spcPct val="20000"/>
              </a:spcBef>
              <a:buChar char="–"/>
              <a:tabLst>
                <a:tab pos="809625" algn="l"/>
                <a:tab pos="4860925" algn="l"/>
                <a:tab pos="6030913" algn="r"/>
              </a:tabLst>
              <a:defRPr sz="2000">
                <a:solidFill>
                  <a:schemeClr val="tx1"/>
                </a:solidFill>
                <a:latin typeface="Times New Roman" panose="02020603050405020304" pitchFamily="18" charset="0"/>
              </a:defRPr>
            </a:lvl4pPr>
            <a:lvl5pPr marL="2057400" indent="-228600">
              <a:spcBef>
                <a:spcPct val="20000"/>
              </a:spcBef>
              <a:buChar char="»"/>
              <a:tabLst>
                <a:tab pos="809625" algn="l"/>
                <a:tab pos="4860925" algn="l"/>
                <a:tab pos="6030913" algn="r"/>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809625" algn="l"/>
                <a:tab pos="4860925" algn="l"/>
                <a:tab pos="6030913" algn="r"/>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809625" algn="l"/>
                <a:tab pos="4860925" algn="l"/>
                <a:tab pos="6030913" algn="r"/>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809625" algn="l"/>
                <a:tab pos="4860925" algn="l"/>
                <a:tab pos="6030913" algn="r"/>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809625" algn="l"/>
                <a:tab pos="4860925" algn="l"/>
                <a:tab pos="6030913" algn="r"/>
              </a:tabLst>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2400">
              <a:latin typeface="Arial" panose="020B0604020202020204" pitchFamily="34" charset="0"/>
              <a:cs typeface="Arial" panose="020B0604020202020204" pitchFamily="34" charset="0"/>
            </a:endParaRPr>
          </a:p>
        </p:txBody>
      </p:sp>
      <p:sp>
        <p:nvSpPr>
          <p:cNvPr id="22" name="Text Box 13">
            <a:extLst>
              <a:ext uri="{FF2B5EF4-FFF2-40B4-BE49-F238E27FC236}">
                <a16:creationId xmlns:a16="http://schemas.microsoft.com/office/drawing/2014/main" id="{8DD10BE4-7992-4DFF-89D7-F78D1635DC62}"/>
              </a:ext>
            </a:extLst>
          </p:cNvPr>
          <p:cNvSpPr txBox="1">
            <a:spLocks noChangeArrowheads="1"/>
          </p:cNvSpPr>
          <p:nvPr/>
        </p:nvSpPr>
        <p:spPr bwMode="auto">
          <a:xfrm>
            <a:off x="884238" y="3606800"/>
            <a:ext cx="8780448" cy="366713"/>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CH" altLang="de-DE" sz="1800" b="1" dirty="0">
                <a:solidFill>
                  <a:srgbClr val="5F5F5F"/>
                </a:solidFill>
                <a:latin typeface="Arial" panose="020B0604020202020204" pitchFamily="34" charset="0"/>
                <a:cs typeface="Arial" panose="020B0604020202020204" pitchFamily="34" charset="0"/>
              </a:rPr>
              <a:t>Schadensmeldung an Versicherung (Freilegungskosten)</a:t>
            </a:r>
          </a:p>
        </p:txBody>
      </p:sp>
      <p:sp>
        <p:nvSpPr>
          <p:cNvPr id="23" name="Text Box 18">
            <a:extLst>
              <a:ext uri="{FF2B5EF4-FFF2-40B4-BE49-F238E27FC236}">
                <a16:creationId xmlns:a16="http://schemas.microsoft.com/office/drawing/2014/main" id="{B52AD793-067A-42CF-85B8-9AE766EC705E}"/>
              </a:ext>
            </a:extLst>
          </p:cNvPr>
          <p:cNvSpPr txBox="1">
            <a:spLocks noChangeArrowheads="1"/>
          </p:cNvSpPr>
          <p:nvPr/>
        </p:nvSpPr>
        <p:spPr bwMode="auto">
          <a:xfrm>
            <a:off x="917329" y="4874199"/>
            <a:ext cx="9361473" cy="646331"/>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CH" altLang="de-DE" sz="1800" b="1" dirty="0">
                <a:solidFill>
                  <a:srgbClr val="5F5F5F"/>
                </a:solidFill>
                <a:latin typeface="Arial" panose="020B0604020202020204" pitchFamily="34" charset="0"/>
                <a:cs typeface="Arial" panose="020B0604020202020204" pitchFamily="34" charset="0"/>
              </a:rPr>
              <a:t>Vollzug - Planen und Umsetzen der Sanierungsmassnahmen bis Ende 2025 </a:t>
            </a:r>
            <a:br>
              <a:rPr lang="de-CH" altLang="de-DE" sz="1800" b="1" dirty="0">
                <a:solidFill>
                  <a:srgbClr val="5F5F5F"/>
                </a:solidFill>
                <a:latin typeface="Arial" panose="020B0604020202020204" pitchFamily="34" charset="0"/>
                <a:cs typeface="Arial" panose="020B0604020202020204" pitchFamily="34" charset="0"/>
              </a:rPr>
            </a:br>
            <a:r>
              <a:rPr lang="de-CH" altLang="de-DE" sz="1800" b="1" dirty="0">
                <a:solidFill>
                  <a:srgbClr val="5F5F5F"/>
                </a:solidFill>
                <a:latin typeface="Arial" panose="020B0604020202020204" pitchFamily="34" charset="0"/>
                <a:cs typeface="Arial" panose="020B0604020202020204" pitchFamily="34" charset="0"/>
              </a:rPr>
              <a:t>(Abgabe Formular Selbstdeklaration bis Ende 2025)</a:t>
            </a:r>
          </a:p>
        </p:txBody>
      </p:sp>
      <p:grpSp>
        <p:nvGrpSpPr>
          <p:cNvPr id="24" name="Group 28">
            <a:extLst>
              <a:ext uri="{FF2B5EF4-FFF2-40B4-BE49-F238E27FC236}">
                <a16:creationId xmlns:a16="http://schemas.microsoft.com/office/drawing/2014/main" id="{9F6C2C89-8F8C-4EA6-9441-138AF0331F90}"/>
              </a:ext>
            </a:extLst>
          </p:cNvPr>
          <p:cNvGrpSpPr>
            <a:grpSpLocks/>
          </p:cNvGrpSpPr>
          <p:nvPr/>
        </p:nvGrpSpPr>
        <p:grpSpPr bwMode="auto">
          <a:xfrm>
            <a:off x="10312400" y="1463675"/>
            <a:ext cx="981075" cy="1879600"/>
            <a:chOff x="5058" y="918"/>
            <a:chExt cx="618" cy="864"/>
          </a:xfrm>
        </p:grpSpPr>
        <p:sp>
          <p:nvSpPr>
            <p:cNvPr id="25" name="Line 19">
              <a:extLst>
                <a:ext uri="{FF2B5EF4-FFF2-40B4-BE49-F238E27FC236}">
                  <a16:creationId xmlns:a16="http://schemas.microsoft.com/office/drawing/2014/main" id="{5A222D14-1B36-4977-B5D0-0497B00E3148}"/>
                </a:ext>
              </a:extLst>
            </p:cNvPr>
            <p:cNvSpPr>
              <a:spLocks noChangeShapeType="1"/>
            </p:cNvSpPr>
            <p:nvPr/>
          </p:nvSpPr>
          <p:spPr bwMode="auto">
            <a:xfrm flipH="1">
              <a:off x="5406" y="918"/>
              <a:ext cx="6" cy="840"/>
            </a:xfrm>
            <a:prstGeom prst="line">
              <a:avLst/>
            </a:prstGeom>
            <a:noFill/>
            <a:ln w="15875">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latin typeface="Arial" panose="020B0604020202020204" pitchFamily="34" charset="0"/>
                <a:cs typeface="Arial" panose="020B0604020202020204" pitchFamily="34" charset="0"/>
              </a:endParaRPr>
            </a:p>
          </p:txBody>
        </p:sp>
        <p:sp>
          <p:nvSpPr>
            <p:cNvPr id="26" name="Line 21">
              <a:extLst>
                <a:ext uri="{FF2B5EF4-FFF2-40B4-BE49-F238E27FC236}">
                  <a16:creationId xmlns:a16="http://schemas.microsoft.com/office/drawing/2014/main" id="{7E015BE3-E07D-4684-8DD8-FFFA1E90BE0C}"/>
                </a:ext>
              </a:extLst>
            </p:cNvPr>
            <p:cNvSpPr>
              <a:spLocks noChangeShapeType="1"/>
            </p:cNvSpPr>
            <p:nvPr/>
          </p:nvSpPr>
          <p:spPr bwMode="auto">
            <a:xfrm>
              <a:off x="5058" y="1782"/>
              <a:ext cx="618" cy="0"/>
            </a:xfrm>
            <a:prstGeom prst="line">
              <a:avLst/>
            </a:prstGeom>
            <a:noFill/>
            <a:ln w="158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latin typeface="Arial" panose="020B0604020202020204" pitchFamily="34" charset="0"/>
                <a:cs typeface="Arial" panose="020B0604020202020204" pitchFamily="34" charset="0"/>
              </a:endParaRPr>
            </a:p>
          </p:txBody>
        </p:sp>
      </p:grpSp>
      <p:grpSp>
        <p:nvGrpSpPr>
          <p:cNvPr id="27" name="Group 29">
            <a:extLst>
              <a:ext uri="{FF2B5EF4-FFF2-40B4-BE49-F238E27FC236}">
                <a16:creationId xmlns:a16="http://schemas.microsoft.com/office/drawing/2014/main" id="{6FCB55E7-4165-43B3-8131-07BE9ADC044B}"/>
              </a:ext>
            </a:extLst>
          </p:cNvPr>
          <p:cNvGrpSpPr>
            <a:grpSpLocks/>
          </p:cNvGrpSpPr>
          <p:nvPr/>
        </p:nvGrpSpPr>
        <p:grpSpPr bwMode="auto">
          <a:xfrm>
            <a:off x="10308141" y="3343274"/>
            <a:ext cx="981075" cy="2331393"/>
            <a:chOff x="5062" y="1824"/>
            <a:chExt cx="618" cy="1732"/>
          </a:xfrm>
        </p:grpSpPr>
        <p:sp>
          <p:nvSpPr>
            <p:cNvPr id="28" name="Line 20">
              <a:extLst>
                <a:ext uri="{FF2B5EF4-FFF2-40B4-BE49-F238E27FC236}">
                  <a16:creationId xmlns:a16="http://schemas.microsoft.com/office/drawing/2014/main" id="{3B7356DC-F12B-4F22-B724-30235EF2E8E0}"/>
                </a:ext>
              </a:extLst>
            </p:cNvPr>
            <p:cNvSpPr>
              <a:spLocks noChangeShapeType="1"/>
            </p:cNvSpPr>
            <p:nvPr/>
          </p:nvSpPr>
          <p:spPr bwMode="auto">
            <a:xfrm>
              <a:off x="5406" y="1824"/>
              <a:ext cx="0" cy="1710"/>
            </a:xfrm>
            <a:prstGeom prst="line">
              <a:avLst/>
            </a:prstGeom>
            <a:noFill/>
            <a:ln w="15875">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latin typeface="Arial" panose="020B0604020202020204" pitchFamily="34" charset="0"/>
                <a:cs typeface="Arial" panose="020B0604020202020204" pitchFamily="34" charset="0"/>
              </a:endParaRPr>
            </a:p>
          </p:txBody>
        </p:sp>
        <p:sp>
          <p:nvSpPr>
            <p:cNvPr id="29" name="Line 22">
              <a:extLst>
                <a:ext uri="{FF2B5EF4-FFF2-40B4-BE49-F238E27FC236}">
                  <a16:creationId xmlns:a16="http://schemas.microsoft.com/office/drawing/2014/main" id="{39FC247E-4264-4451-8D50-6025F0B39BFD}"/>
                </a:ext>
              </a:extLst>
            </p:cNvPr>
            <p:cNvSpPr>
              <a:spLocks noChangeShapeType="1"/>
            </p:cNvSpPr>
            <p:nvPr/>
          </p:nvSpPr>
          <p:spPr bwMode="auto">
            <a:xfrm>
              <a:off x="5062" y="3556"/>
              <a:ext cx="618" cy="0"/>
            </a:xfrm>
            <a:prstGeom prst="line">
              <a:avLst/>
            </a:prstGeom>
            <a:noFill/>
            <a:ln w="158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latin typeface="Arial" panose="020B0604020202020204" pitchFamily="34" charset="0"/>
                <a:cs typeface="Arial" panose="020B0604020202020204" pitchFamily="34" charset="0"/>
              </a:endParaRPr>
            </a:p>
          </p:txBody>
        </p:sp>
      </p:grpSp>
      <p:sp>
        <p:nvSpPr>
          <p:cNvPr id="30" name="Text Box 23">
            <a:extLst>
              <a:ext uri="{FF2B5EF4-FFF2-40B4-BE49-F238E27FC236}">
                <a16:creationId xmlns:a16="http://schemas.microsoft.com/office/drawing/2014/main" id="{90C1DC97-AA44-411E-A840-B48530AA8EBF}"/>
              </a:ext>
            </a:extLst>
          </p:cNvPr>
          <p:cNvSpPr txBox="1">
            <a:spLocks noChangeArrowheads="1"/>
          </p:cNvSpPr>
          <p:nvPr/>
        </p:nvSpPr>
        <p:spPr bwMode="auto">
          <a:xfrm rot="16200000">
            <a:off x="10212388" y="1748165"/>
            <a:ext cx="1270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CH" altLang="de-DE" sz="1400" dirty="0">
                <a:solidFill>
                  <a:srgbClr val="FF0000"/>
                </a:solidFill>
                <a:latin typeface="Arial" panose="020B0604020202020204" pitchFamily="34" charset="0"/>
                <a:cs typeface="Arial" panose="020B0604020202020204" pitchFamily="34" charset="0"/>
              </a:rPr>
              <a:t>Einwohner-gemeinde</a:t>
            </a:r>
          </a:p>
        </p:txBody>
      </p:sp>
      <p:sp>
        <p:nvSpPr>
          <p:cNvPr id="31" name="Text Box 27">
            <a:extLst>
              <a:ext uri="{FF2B5EF4-FFF2-40B4-BE49-F238E27FC236}">
                <a16:creationId xmlns:a16="http://schemas.microsoft.com/office/drawing/2014/main" id="{446D567D-3DDA-4FED-B18B-D25ACA43D8AC}"/>
              </a:ext>
            </a:extLst>
          </p:cNvPr>
          <p:cNvSpPr txBox="1">
            <a:spLocks noChangeArrowheads="1"/>
          </p:cNvSpPr>
          <p:nvPr/>
        </p:nvSpPr>
        <p:spPr bwMode="auto">
          <a:xfrm rot="16200000">
            <a:off x="10055225" y="4589463"/>
            <a:ext cx="18986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CH" altLang="de-DE" sz="1400" dirty="0">
                <a:solidFill>
                  <a:srgbClr val="FF0000"/>
                </a:solidFill>
                <a:latin typeface="Arial" panose="020B0604020202020204" pitchFamily="34" charset="0"/>
                <a:cs typeface="Arial" panose="020B0604020202020204" pitchFamily="34" charset="0"/>
              </a:rPr>
              <a:t>Grundeigentümer</a:t>
            </a:r>
          </a:p>
        </p:txBody>
      </p:sp>
      <p:sp>
        <p:nvSpPr>
          <p:cNvPr id="32" name="Text Box 31">
            <a:extLst>
              <a:ext uri="{FF2B5EF4-FFF2-40B4-BE49-F238E27FC236}">
                <a16:creationId xmlns:a16="http://schemas.microsoft.com/office/drawing/2014/main" id="{B7F913A7-464B-4E2F-A934-9199F2D0BDE2}"/>
              </a:ext>
            </a:extLst>
          </p:cNvPr>
          <p:cNvSpPr txBox="1">
            <a:spLocks noChangeArrowheads="1"/>
          </p:cNvSpPr>
          <p:nvPr/>
        </p:nvSpPr>
        <p:spPr bwMode="auto">
          <a:xfrm>
            <a:off x="887412" y="2451100"/>
            <a:ext cx="8780449" cy="36988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CH" altLang="de-DE" sz="1800" b="1" dirty="0">
                <a:solidFill>
                  <a:srgbClr val="5F5F5F"/>
                </a:solidFill>
                <a:latin typeface="Arial" panose="020B0604020202020204" pitchFamily="34" charset="0"/>
                <a:cs typeface="Arial" panose="020B0604020202020204" pitchFamily="34" charset="0"/>
              </a:rPr>
              <a:t>Versand der restlichen Dokumente durch Gemeinde</a:t>
            </a:r>
          </a:p>
        </p:txBody>
      </p:sp>
      <p:sp>
        <p:nvSpPr>
          <p:cNvPr id="33" name="Text Box 12">
            <a:extLst>
              <a:ext uri="{FF2B5EF4-FFF2-40B4-BE49-F238E27FC236}">
                <a16:creationId xmlns:a16="http://schemas.microsoft.com/office/drawing/2014/main" id="{2AACC427-C84A-4517-A40E-9329BAA55488}"/>
              </a:ext>
            </a:extLst>
          </p:cNvPr>
          <p:cNvSpPr txBox="1">
            <a:spLocks noChangeArrowheads="1"/>
          </p:cNvSpPr>
          <p:nvPr/>
        </p:nvSpPr>
        <p:spPr bwMode="auto">
          <a:xfrm>
            <a:off x="902784" y="4239190"/>
            <a:ext cx="9231312" cy="369332"/>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CH" altLang="de-DE" sz="1800" b="1" dirty="0">
                <a:solidFill>
                  <a:srgbClr val="5F5F5F"/>
                </a:solidFill>
                <a:latin typeface="Arial" panose="020B0604020202020204" pitchFamily="34" charset="0"/>
                <a:cs typeface="Arial" panose="020B0604020202020204" pitchFamily="34" charset="0"/>
              </a:rPr>
              <a:t>Bei Fragen bis Ende Mai 2024 bei OSTAG Ingenieure AG melden</a:t>
            </a:r>
          </a:p>
        </p:txBody>
      </p:sp>
    </p:spTree>
    <p:extLst>
      <p:ext uri="{BB962C8B-B14F-4D97-AF65-F5344CB8AC3E}">
        <p14:creationId xmlns:p14="http://schemas.microsoft.com/office/powerpoint/2010/main" val="16659545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dissolv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dissolv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dissolve">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dissolve">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32" grpId="0"/>
      <p:bldP spid="3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5A079719-0816-4AB0-93D6-3E04CF3CE746}"/>
              </a:ext>
            </a:extLst>
          </p:cNvPr>
          <p:cNvSpPr/>
          <p:nvPr/>
        </p:nvSpPr>
        <p:spPr>
          <a:xfrm>
            <a:off x="0" y="6323900"/>
            <a:ext cx="12192000" cy="538193"/>
          </a:xfrm>
          <a:prstGeom prst="rect">
            <a:avLst/>
          </a:prstGeom>
          <a:solidFill>
            <a:srgbClr val="0087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dirty="0"/>
              <a:t>Fragen?</a:t>
            </a:r>
          </a:p>
        </p:txBody>
      </p:sp>
      <p:sp>
        <p:nvSpPr>
          <p:cNvPr id="15" name="Rechteck 14">
            <a:extLst>
              <a:ext uri="{FF2B5EF4-FFF2-40B4-BE49-F238E27FC236}">
                <a16:creationId xmlns:a16="http://schemas.microsoft.com/office/drawing/2014/main" id="{3A7A2FAC-9AD0-49A5-A72F-7D287A7DBC2F}"/>
              </a:ext>
            </a:extLst>
          </p:cNvPr>
          <p:cNvSpPr/>
          <p:nvPr/>
        </p:nvSpPr>
        <p:spPr>
          <a:xfrm>
            <a:off x="948859" y="1431322"/>
            <a:ext cx="7113688" cy="630942"/>
          </a:xfrm>
          <a:prstGeom prst="rect">
            <a:avLst/>
          </a:prstGeom>
        </p:spPr>
        <p:txBody>
          <a:bodyPr wrap="square">
            <a:spAutoFit/>
          </a:bodyPr>
          <a:lstStyle/>
          <a:p>
            <a:pPr marL="342900" indent="-342900">
              <a:buFont typeface="Symbol" panose="05050102010706020507" pitchFamily="18" charset="2"/>
              <a:buChar char="®"/>
              <a:defRPr/>
            </a:pPr>
            <a:endParaRPr lang="de-CH" sz="1500" dirty="0">
              <a:solidFill>
                <a:srgbClr val="5F5F5F"/>
              </a:solidFill>
              <a:latin typeface="Verdana" panose="020B0604030504040204" pitchFamily="34" charset="0"/>
              <a:ea typeface="Verdana" panose="020B0604030504040204" pitchFamily="34" charset="0"/>
              <a:sym typeface="Symbol" panose="05050102010706020507" pitchFamily="18" charset="2"/>
            </a:endParaRPr>
          </a:p>
          <a:p>
            <a:pPr>
              <a:defRPr/>
            </a:pPr>
            <a:endParaRPr lang="de-CH" sz="2000" dirty="0">
              <a:solidFill>
                <a:srgbClr val="5F5F5F"/>
              </a:solidFill>
              <a:latin typeface="Verdana" panose="020B0604030504040204" pitchFamily="34" charset="0"/>
              <a:ea typeface="Verdana" panose="020B0604030504040204" pitchFamily="34" charset="0"/>
            </a:endParaRPr>
          </a:p>
        </p:txBody>
      </p:sp>
      <p:pic>
        <p:nvPicPr>
          <p:cNvPr id="10" name="Grafik 9">
            <a:extLst>
              <a:ext uri="{FF2B5EF4-FFF2-40B4-BE49-F238E27FC236}">
                <a16:creationId xmlns:a16="http://schemas.microsoft.com/office/drawing/2014/main" id="{59E0C3EC-E77B-4612-B487-F4069EE14C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46600" y="261335"/>
            <a:ext cx="1799175" cy="881906"/>
          </a:xfrm>
          <a:prstGeom prst="rect">
            <a:avLst/>
          </a:prstGeom>
        </p:spPr>
      </p:pic>
      <p:sp>
        <p:nvSpPr>
          <p:cNvPr id="16" name="Text Box 7">
            <a:extLst>
              <a:ext uri="{FF2B5EF4-FFF2-40B4-BE49-F238E27FC236}">
                <a16:creationId xmlns:a16="http://schemas.microsoft.com/office/drawing/2014/main" id="{9A5A56F2-3DF8-453B-943B-3B6C124F248F}"/>
              </a:ext>
            </a:extLst>
          </p:cNvPr>
          <p:cNvSpPr txBox="1">
            <a:spLocks noChangeArrowheads="1"/>
          </p:cNvSpPr>
          <p:nvPr/>
        </p:nvSpPr>
        <p:spPr bwMode="auto">
          <a:xfrm>
            <a:off x="948859" y="1657078"/>
            <a:ext cx="547553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de-CH" altLang="de-DE" sz="2800" b="1" dirty="0">
                <a:solidFill>
                  <a:srgbClr val="5F5F5F"/>
                </a:solidFill>
                <a:latin typeface="Verdana" panose="020B0604030504040204" pitchFamily="34" charset="0"/>
                <a:ea typeface="Verdana" panose="020B0604030504040204" pitchFamily="34" charset="0"/>
              </a:rPr>
              <a:t>.....wir danken für Ihre                  	Aufmerksamkeit....</a:t>
            </a:r>
          </a:p>
        </p:txBody>
      </p:sp>
      <p:sp>
        <p:nvSpPr>
          <p:cNvPr id="17" name="Text Box 7">
            <a:extLst>
              <a:ext uri="{FF2B5EF4-FFF2-40B4-BE49-F238E27FC236}">
                <a16:creationId xmlns:a16="http://schemas.microsoft.com/office/drawing/2014/main" id="{F9BC3C10-0783-433F-91E0-3B82B9714F98}"/>
              </a:ext>
            </a:extLst>
          </p:cNvPr>
          <p:cNvSpPr txBox="1">
            <a:spLocks noChangeArrowheads="1"/>
          </p:cNvSpPr>
          <p:nvPr/>
        </p:nvSpPr>
        <p:spPr bwMode="auto">
          <a:xfrm>
            <a:off x="5055747" y="3705127"/>
            <a:ext cx="612943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ct val="50000"/>
              </a:spcBef>
            </a:pPr>
            <a:r>
              <a:rPr lang="de-CH" altLang="de-DE" sz="2800" b="1" dirty="0">
                <a:solidFill>
                  <a:srgbClr val="5F5F5F"/>
                </a:solidFill>
                <a:latin typeface="Verdana" panose="020B0604030504040204" pitchFamily="34" charset="0"/>
                <a:ea typeface="Verdana" panose="020B0604030504040204" pitchFamily="34" charset="0"/>
              </a:rPr>
              <a:t>.....und stehen gerne für Ihre Fragen zur Verfügung .... </a:t>
            </a:r>
            <a:r>
              <a:rPr lang="de-CH" altLang="de-DE" sz="2800" b="1" dirty="0">
                <a:solidFill>
                  <a:srgbClr val="5F5F5F"/>
                </a:solidFill>
                <a:latin typeface="Arial Unicode MS" panose="020B0604020202020204" pitchFamily="34" charset="-128"/>
              </a:rPr>
              <a:t>	</a:t>
            </a:r>
          </a:p>
        </p:txBody>
      </p:sp>
    </p:spTree>
    <p:extLst>
      <p:ext uri="{BB962C8B-B14F-4D97-AF65-F5344CB8AC3E}">
        <p14:creationId xmlns:p14="http://schemas.microsoft.com/office/powerpoint/2010/main" val="5485510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5A079719-0816-4AB0-93D6-3E04CF3CE746}"/>
              </a:ext>
            </a:extLst>
          </p:cNvPr>
          <p:cNvSpPr/>
          <p:nvPr/>
        </p:nvSpPr>
        <p:spPr>
          <a:xfrm>
            <a:off x="1" y="6319807"/>
            <a:ext cx="12192000" cy="538193"/>
          </a:xfrm>
          <a:prstGeom prst="rect">
            <a:avLst/>
          </a:prstGeom>
          <a:solidFill>
            <a:srgbClr val="0087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dirty="0" err="1"/>
              <a:t>ZpA</a:t>
            </a:r>
            <a:r>
              <a:rPr lang="de-CH" dirty="0"/>
              <a:t> Informationsanlass Lützelflüh, 02.05.2024</a:t>
            </a:r>
          </a:p>
        </p:txBody>
      </p:sp>
      <p:pic>
        <p:nvPicPr>
          <p:cNvPr id="25" name="Grafik 24">
            <a:extLst>
              <a:ext uri="{FF2B5EF4-FFF2-40B4-BE49-F238E27FC236}">
                <a16:creationId xmlns:a16="http://schemas.microsoft.com/office/drawing/2014/main" id="{D64031C0-1DEF-483E-BD4B-8BDC9F4ED9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46600" y="261335"/>
            <a:ext cx="1799175" cy="881906"/>
          </a:xfrm>
          <a:prstGeom prst="rect">
            <a:avLst/>
          </a:prstGeom>
        </p:spPr>
      </p:pic>
      <p:sp>
        <p:nvSpPr>
          <p:cNvPr id="27" name="Text Box 8">
            <a:extLst>
              <a:ext uri="{FF2B5EF4-FFF2-40B4-BE49-F238E27FC236}">
                <a16:creationId xmlns:a16="http://schemas.microsoft.com/office/drawing/2014/main" id="{E0983BD6-981D-4A5D-9DAF-27E3DAC58EA0}"/>
              </a:ext>
            </a:extLst>
          </p:cNvPr>
          <p:cNvSpPr txBox="1">
            <a:spLocks noChangeArrowheads="1"/>
          </p:cNvSpPr>
          <p:nvPr/>
        </p:nvSpPr>
        <p:spPr bwMode="auto">
          <a:xfrm>
            <a:off x="700186" y="261334"/>
            <a:ext cx="9134039"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50000"/>
              </a:spcBef>
              <a:buNone/>
            </a:pPr>
            <a:r>
              <a:rPr lang="de-CH" altLang="de-DE" sz="3000" b="1" dirty="0">
                <a:solidFill>
                  <a:srgbClr val="00877B"/>
                </a:solidFill>
                <a:latin typeface="Arial" panose="020B0604020202020204" pitchFamily="34" charset="0"/>
                <a:ea typeface="Verdana" panose="020B0604030504040204" pitchFamily="34" charset="0"/>
                <a:cs typeface="Arial" panose="020B0604020202020204" pitchFamily="34" charset="0"/>
              </a:rPr>
              <a:t>1. b) Projektauslöser → Ziel (Gewässerschutz)</a:t>
            </a:r>
          </a:p>
        </p:txBody>
      </p:sp>
      <p:sp>
        <p:nvSpPr>
          <p:cNvPr id="9" name="Text Box 8">
            <a:extLst>
              <a:ext uri="{FF2B5EF4-FFF2-40B4-BE49-F238E27FC236}">
                <a16:creationId xmlns:a16="http://schemas.microsoft.com/office/drawing/2014/main" id="{BF8FD91E-64CF-4EA9-964E-1A910515960A}"/>
              </a:ext>
            </a:extLst>
          </p:cNvPr>
          <p:cNvSpPr txBox="1">
            <a:spLocks noChangeArrowheads="1"/>
          </p:cNvSpPr>
          <p:nvPr/>
        </p:nvSpPr>
        <p:spPr bwMode="auto">
          <a:xfrm>
            <a:off x="5140779" y="1868487"/>
            <a:ext cx="50482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p>
            <a:pPr>
              <a:spcBef>
                <a:spcPct val="50000"/>
              </a:spcBef>
            </a:pPr>
            <a:r>
              <a:rPr lang="de-CH" altLang="de-DE" sz="2000" b="1" dirty="0">
                <a:solidFill>
                  <a:schemeClr val="tx1">
                    <a:lumMod val="65000"/>
                    <a:lumOff val="35000"/>
                  </a:schemeClr>
                </a:solidFill>
                <a:latin typeface="Arial"/>
                <a:cs typeface="Arial"/>
              </a:rPr>
              <a:t>….drum Sorge tragen zu diesem ‚selbstverständlichen‘ wichtigen Gut !!</a:t>
            </a:r>
          </a:p>
        </p:txBody>
      </p:sp>
      <p:pic>
        <p:nvPicPr>
          <p:cNvPr id="10" name="Picture 7">
            <a:extLst>
              <a:ext uri="{FF2B5EF4-FFF2-40B4-BE49-F238E27FC236}">
                <a16:creationId xmlns:a16="http://schemas.microsoft.com/office/drawing/2014/main" id="{77D2DDE5-C825-4D8B-A73D-F471BCAE9BEE}"/>
              </a:ext>
            </a:extLst>
          </p:cNvPr>
          <p:cNvPicPr>
            <a:picLocks noChangeAspect="1" noChangeArrowheads="1"/>
          </p:cNvPicPr>
          <p:nvPr/>
        </p:nvPicPr>
        <p:blipFill>
          <a:blip r:embed="rId4">
            <a:lum contrast="12000"/>
            <a:extLst>
              <a:ext uri="{28A0092B-C50C-407E-A947-70E740481C1C}">
                <a14:useLocalDpi xmlns:a14="http://schemas.microsoft.com/office/drawing/2010/main"/>
              </a:ext>
            </a:extLst>
          </a:blip>
          <a:srcRect/>
          <a:stretch>
            <a:fillRect/>
          </a:stretch>
        </p:blipFill>
        <p:spPr bwMode="auto">
          <a:xfrm>
            <a:off x="805770" y="1281112"/>
            <a:ext cx="3956050" cy="26320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id="{11FF155E-B571-42FE-A42E-7ED6DFC5D258}"/>
              </a:ext>
            </a:extLst>
          </p:cNvPr>
          <p:cNvPicPr>
            <a:picLocks noChangeAspect="1" noChangeArrowheads="1"/>
          </p:cNvPicPr>
          <p:nvPr/>
        </p:nvPicPr>
        <p:blipFill>
          <a:blip r:embed="rId5" cstate="screen">
            <a:lum bright="18000"/>
            <a:extLst>
              <a:ext uri="{28A0092B-C50C-407E-A947-70E740481C1C}">
                <a14:useLocalDpi xmlns:a14="http://schemas.microsoft.com/office/drawing/2010/main"/>
              </a:ext>
            </a:extLst>
          </a:blip>
          <a:srcRect/>
          <a:stretch>
            <a:fillRect/>
          </a:stretch>
        </p:blipFill>
        <p:spPr bwMode="auto">
          <a:xfrm>
            <a:off x="8833750" y="3606800"/>
            <a:ext cx="2425700" cy="1819275"/>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5">
            <a:extLst>
              <a:ext uri="{FF2B5EF4-FFF2-40B4-BE49-F238E27FC236}">
                <a16:creationId xmlns:a16="http://schemas.microsoft.com/office/drawing/2014/main" id="{53C19668-3FD0-4934-893A-7C2307D6D35D}"/>
              </a:ext>
            </a:extLst>
          </p:cNvPr>
          <p:cNvSpPr txBox="1">
            <a:spLocks noChangeArrowheads="1"/>
          </p:cNvSpPr>
          <p:nvPr/>
        </p:nvSpPr>
        <p:spPr bwMode="auto">
          <a:xfrm>
            <a:off x="4064454" y="4718189"/>
            <a:ext cx="21526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2000" b="1" dirty="0">
                <a:solidFill>
                  <a:schemeClr val="tx1">
                    <a:lumMod val="65000"/>
                    <a:lumOff val="35000"/>
                  </a:schemeClr>
                </a:solidFill>
                <a:latin typeface="Arial" panose="020B0604020202020204" pitchFamily="34" charset="0"/>
                <a:cs typeface="Arial" panose="020B0604020202020204" pitchFamily="34" charset="0"/>
              </a:rPr>
              <a:t>…das wollen wir nicht !!!!!</a:t>
            </a:r>
            <a:endParaRPr lang="de-CH" altLang="de-DE" sz="20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3" name="Grafik 12" descr="Ein Bild, das draußen, Rock, Gras, stehend enthält.&#10;&#10;Automatisch generierte Beschreibung">
            <a:extLst>
              <a:ext uri="{FF2B5EF4-FFF2-40B4-BE49-F238E27FC236}">
                <a16:creationId xmlns:a16="http://schemas.microsoft.com/office/drawing/2014/main" id="{426BEC04-40D0-47D0-A88A-1E9BAB2897D9}"/>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068106" y="3629528"/>
            <a:ext cx="2384425"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84455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5A079719-0816-4AB0-93D6-3E04CF3CE746}"/>
              </a:ext>
            </a:extLst>
          </p:cNvPr>
          <p:cNvSpPr/>
          <p:nvPr/>
        </p:nvSpPr>
        <p:spPr>
          <a:xfrm>
            <a:off x="1" y="6319807"/>
            <a:ext cx="12192000" cy="538193"/>
          </a:xfrm>
          <a:prstGeom prst="rect">
            <a:avLst/>
          </a:prstGeom>
          <a:solidFill>
            <a:srgbClr val="0087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dirty="0" err="1"/>
              <a:t>ZpA</a:t>
            </a:r>
            <a:r>
              <a:rPr lang="de-CH" dirty="0"/>
              <a:t> Informationsanlass Lützelflüh, 02.05.2024</a:t>
            </a:r>
          </a:p>
        </p:txBody>
      </p:sp>
      <p:pic>
        <p:nvPicPr>
          <p:cNvPr id="24" name="Grafik 23">
            <a:extLst>
              <a:ext uri="{FF2B5EF4-FFF2-40B4-BE49-F238E27FC236}">
                <a16:creationId xmlns:a16="http://schemas.microsoft.com/office/drawing/2014/main" id="{BADEE87A-9C21-489A-B149-B456CD73C5F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46600" y="261335"/>
            <a:ext cx="1799175" cy="881906"/>
          </a:xfrm>
          <a:prstGeom prst="rect">
            <a:avLst/>
          </a:prstGeom>
        </p:spPr>
      </p:pic>
      <p:sp>
        <p:nvSpPr>
          <p:cNvPr id="25" name="Text Box 8">
            <a:extLst>
              <a:ext uri="{FF2B5EF4-FFF2-40B4-BE49-F238E27FC236}">
                <a16:creationId xmlns:a16="http://schemas.microsoft.com/office/drawing/2014/main" id="{13E0849C-C6D9-4D9E-9AF3-34B5F4268F84}"/>
              </a:ext>
            </a:extLst>
          </p:cNvPr>
          <p:cNvSpPr txBox="1">
            <a:spLocks noChangeArrowheads="1"/>
          </p:cNvSpPr>
          <p:nvPr/>
        </p:nvSpPr>
        <p:spPr bwMode="auto">
          <a:xfrm>
            <a:off x="700186" y="261334"/>
            <a:ext cx="905341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50000"/>
              </a:spcBef>
              <a:buFontTx/>
              <a:buNone/>
            </a:pPr>
            <a:r>
              <a:rPr lang="de-CH" altLang="de-DE" sz="3000" b="1" dirty="0">
                <a:solidFill>
                  <a:srgbClr val="00877B"/>
                </a:solidFill>
                <a:latin typeface="Arial" panose="020B0604020202020204" pitchFamily="34" charset="0"/>
                <a:ea typeface="Verdana" panose="020B0604030504040204" pitchFamily="34" charset="0"/>
                <a:cs typeface="Arial" panose="020B0604020202020204" pitchFamily="34" charset="0"/>
              </a:rPr>
              <a:t>2. a) Vorgehen → Aufnahmen</a:t>
            </a:r>
            <a:endParaRPr lang="de-CH" altLang="de-DE" sz="2800" b="1" dirty="0">
              <a:solidFill>
                <a:srgbClr val="5F5F5F"/>
              </a:solidFill>
              <a:latin typeface="Arial Unicode MS" panose="020B0604020202020204" pitchFamily="34" charset="-128"/>
            </a:endParaRPr>
          </a:p>
        </p:txBody>
      </p:sp>
      <p:pic>
        <p:nvPicPr>
          <p:cNvPr id="26" name="Picture 18">
            <a:extLst>
              <a:ext uri="{FF2B5EF4-FFF2-40B4-BE49-F238E27FC236}">
                <a16:creationId xmlns:a16="http://schemas.microsoft.com/office/drawing/2014/main" id="{43B56BC5-390A-4EAB-8991-16C05F5523AC}"/>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l="7477" r="311" b="11514"/>
          <a:stretch>
            <a:fillRect/>
          </a:stretch>
        </p:blipFill>
        <p:spPr bwMode="auto">
          <a:xfrm>
            <a:off x="800099" y="1143240"/>
            <a:ext cx="5845933" cy="410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 Box 17">
            <a:extLst>
              <a:ext uri="{FF2B5EF4-FFF2-40B4-BE49-F238E27FC236}">
                <a16:creationId xmlns:a16="http://schemas.microsoft.com/office/drawing/2014/main" id="{4A893C57-4A9B-4CE4-84C6-05238D18BFDC}"/>
              </a:ext>
            </a:extLst>
          </p:cNvPr>
          <p:cNvSpPr txBox="1">
            <a:spLocks noChangeArrowheads="1"/>
          </p:cNvSpPr>
          <p:nvPr/>
        </p:nvSpPr>
        <p:spPr bwMode="auto">
          <a:xfrm>
            <a:off x="800099" y="5531482"/>
            <a:ext cx="8405812" cy="33655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CH" altLang="de-DE" sz="1600" dirty="0">
                <a:solidFill>
                  <a:srgbClr val="777777"/>
                </a:solidFill>
                <a:latin typeface="Arial" panose="020B0604020202020204" pitchFamily="34" charset="0"/>
              </a:rPr>
              <a:t>Bis Anschlusspunkt an öffentliche Kanalisation - unabhängig von der Parzellengrenze</a:t>
            </a:r>
          </a:p>
        </p:txBody>
      </p:sp>
      <p:sp>
        <p:nvSpPr>
          <p:cNvPr id="2" name="Text Box 8">
            <a:extLst>
              <a:ext uri="{FF2B5EF4-FFF2-40B4-BE49-F238E27FC236}">
                <a16:creationId xmlns:a16="http://schemas.microsoft.com/office/drawing/2014/main" id="{201CE566-705A-D066-F6EB-113497E7B858}"/>
              </a:ext>
            </a:extLst>
          </p:cNvPr>
          <p:cNvSpPr txBox="1">
            <a:spLocks noChangeArrowheads="1"/>
          </p:cNvSpPr>
          <p:nvPr/>
        </p:nvSpPr>
        <p:spPr bwMode="auto">
          <a:xfrm>
            <a:off x="6540371" y="2283222"/>
            <a:ext cx="53054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p>
            <a:pPr>
              <a:spcBef>
                <a:spcPct val="50000"/>
              </a:spcBef>
            </a:pPr>
            <a:r>
              <a:rPr lang="de-CH" altLang="de-DE" sz="2000" b="1" dirty="0">
                <a:solidFill>
                  <a:schemeClr val="tx1">
                    <a:lumMod val="65000"/>
                    <a:lumOff val="35000"/>
                  </a:schemeClr>
                </a:solidFill>
                <a:latin typeface="Arial"/>
                <a:cs typeface="Arial"/>
              </a:rPr>
              <a:t>- Projektumfang &amp; Inhalt gem. Konzept</a:t>
            </a:r>
          </a:p>
        </p:txBody>
      </p:sp>
      <p:sp>
        <p:nvSpPr>
          <p:cNvPr id="3" name="Text Box 8">
            <a:extLst>
              <a:ext uri="{FF2B5EF4-FFF2-40B4-BE49-F238E27FC236}">
                <a16:creationId xmlns:a16="http://schemas.microsoft.com/office/drawing/2014/main" id="{1BC5FECC-B93E-1374-AD02-F248FDB18B79}"/>
              </a:ext>
            </a:extLst>
          </p:cNvPr>
          <p:cNvSpPr txBox="1">
            <a:spLocks noChangeArrowheads="1"/>
          </p:cNvSpPr>
          <p:nvPr/>
        </p:nvSpPr>
        <p:spPr bwMode="auto">
          <a:xfrm>
            <a:off x="6540371" y="2928078"/>
            <a:ext cx="53054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p>
            <a:pPr>
              <a:spcBef>
                <a:spcPct val="50000"/>
              </a:spcBef>
            </a:pPr>
            <a:r>
              <a:rPr lang="de-CH" altLang="de-DE" sz="2000" b="1" dirty="0">
                <a:solidFill>
                  <a:schemeClr val="tx1">
                    <a:lumMod val="65000"/>
                    <a:lumOff val="35000"/>
                  </a:schemeClr>
                </a:solidFill>
                <a:latin typeface="Arial"/>
                <a:cs typeface="Arial"/>
              </a:rPr>
              <a:t>- Basierend auf den Vorgaben vom AWA</a:t>
            </a:r>
          </a:p>
        </p:txBody>
      </p:sp>
    </p:spTree>
    <p:extLst>
      <p:ext uri="{BB962C8B-B14F-4D97-AF65-F5344CB8AC3E}">
        <p14:creationId xmlns:p14="http://schemas.microsoft.com/office/powerpoint/2010/main" val="5197623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5A079719-0816-4AB0-93D6-3E04CF3CE746}"/>
              </a:ext>
            </a:extLst>
          </p:cNvPr>
          <p:cNvSpPr/>
          <p:nvPr/>
        </p:nvSpPr>
        <p:spPr>
          <a:xfrm>
            <a:off x="1" y="6319807"/>
            <a:ext cx="12192000" cy="538193"/>
          </a:xfrm>
          <a:prstGeom prst="rect">
            <a:avLst/>
          </a:prstGeom>
          <a:solidFill>
            <a:srgbClr val="0087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dirty="0" err="1"/>
              <a:t>ZpA</a:t>
            </a:r>
            <a:r>
              <a:rPr lang="de-CH" dirty="0"/>
              <a:t> Informationsanlass Lützelflüh, 02.05.2024</a:t>
            </a:r>
          </a:p>
        </p:txBody>
      </p:sp>
      <p:pic>
        <p:nvPicPr>
          <p:cNvPr id="24" name="Grafik 23">
            <a:extLst>
              <a:ext uri="{FF2B5EF4-FFF2-40B4-BE49-F238E27FC236}">
                <a16:creationId xmlns:a16="http://schemas.microsoft.com/office/drawing/2014/main" id="{BADEE87A-9C21-489A-B149-B456CD73C5F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46600" y="261335"/>
            <a:ext cx="1799175" cy="881906"/>
          </a:xfrm>
          <a:prstGeom prst="rect">
            <a:avLst/>
          </a:prstGeom>
        </p:spPr>
      </p:pic>
      <p:sp>
        <p:nvSpPr>
          <p:cNvPr id="25" name="Text Box 8">
            <a:extLst>
              <a:ext uri="{FF2B5EF4-FFF2-40B4-BE49-F238E27FC236}">
                <a16:creationId xmlns:a16="http://schemas.microsoft.com/office/drawing/2014/main" id="{13E0849C-C6D9-4D9E-9AF3-34B5F4268F84}"/>
              </a:ext>
            </a:extLst>
          </p:cNvPr>
          <p:cNvSpPr txBox="1">
            <a:spLocks noChangeArrowheads="1"/>
          </p:cNvSpPr>
          <p:nvPr/>
        </p:nvSpPr>
        <p:spPr bwMode="auto">
          <a:xfrm>
            <a:off x="700186" y="261334"/>
            <a:ext cx="905341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50000"/>
              </a:spcBef>
              <a:buFontTx/>
              <a:buNone/>
            </a:pPr>
            <a:r>
              <a:rPr lang="de-CH" altLang="de-DE" sz="3000" b="1" dirty="0">
                <a:solidFill>
                  <a:srgbClr val="00877B"/>
                </a:solidFill>
                <a:latin typeface="Arial" panose="020B0604020202020204" pitchFamily="34" charset="0"/>
                <a:ea typeface="Verdana" panose="020B0604030504040204" pitchFamily="34" charset="0"/>
                <a:cs typeface="Arial" panose="020B0604020202020204" pitchFamily="34" charset="0"/>
              </a:rPr>
              <a:t>2. a) Vorgehen → Aufnahmen</a:t>
            </a:r>
            <a:endParaRPr lang="de-CH" altLang="de-DE" sz="2800" b="1" dirty="0">
              <a:solidFill>
                <a:srgbClr val="5F5F5F"/>
              </a:solidFill>
              <a:latin typeface="Arial Unicode MS" panose="020B0604020202020204" pitchFamily="34" charset="-128"/>
            </a:endParaRPr>
          </a:p>
        </p:txBody>
      </p:sp>
      <p:sp>
        <p:nvSpPr>
          <p:cNvPr id="2" name="Text Box 6">
            <a:extLst>
              <a:ext uri="{FF2B5EF4-FFF2-40B4-BE49-F238E27FC236}">
                <a16:creationId xmlns:a16="http://schemas.microsoft.com/office/drawing/2014/main" id="{69839E9B-D1A8-13A4-9C68-C8FCCE853C0E}"/>
              </a:ext>
            </a:extLst>
          </p:cNvPr>
          <p:cNvSpPr txBox="1">
            <a:spLocks noChangeArrowheads="1"/>
          </p:cNvSpPr>
          <p:nvPr/>
        </p:nvSpPr>
        <p:spPr bwMode="auto">
          <a:xfrm>
            <a:off x="4677223" y="796992"/>
            <a:ext cx="3907306"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de-CH" altLang="de-DE" sz="2200" dirty="0">
                <a:solidFill>
                  <a:schemeClr val="accent6">
                    <a:lumMod val="50000"/>
                  </a:schemeClr>
                </a:solidFill>
                <a:latin typeface="Arial" panose="020B0604020202020204" pitchFamily="34" charset="0"/>
                <a:ea typeface="Verdana" panose="020B0604030504040204" pitchFamily="34" charset="0"/>
                <a:cs typeface="Arial" panose="020B0604020202020204" pitchFamily="34" charset="0"/>
              </a:rPr>
              <a:t>Was wurde untersucht?</a:t>
            </a:r>
          </a:p>
          <a:p>
            <a:pPr>
              <a:spcBef>
                <a:spcPct val="50000"/>
              </a:spcBef>
            </a:pPr>
            <a:endParaRPr lang="de-CH" altLang="de-DE" sz="1400" b="1" dirty="0"/>
          </a:p>
        </p:txBody>
      </p:sp>
      <p:pic>
        <p:nvPicPr>
          <p:cNvPr id="3" name="Grafik 2" descr="Ein Bild, das Schmutzig enthält.&#10;&#10;Automatisch generierte Beschreibung">
            <a:extLst>
              <a:ext uri="{FF2B5EF4-FFF2-40B4-BE49-F238E27FC236}">
                <a16:creationId xmlns:a16="http://schemas.microsoft.com/office/drawing/2014/main" id="{C9C1DBF5-EC81-85E5-F12C-DD307C58A19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rot="5400000">
            <a:off x="7777527" y="1931422"/>
            <a:ext cx="4643455" cy="3482592"/>
          </a:xfrm>
          <a:prstGeom prst="rect">
            <a:avLst/>
          </a:prstGeom>
        </p:spPr>
      </p:pic>
      <p:pic>
        <p:nvPicPr>
          <p:cNvPr id="4" name="Grafik 3" descr="Ein Bild, das Boden, Gebäude, Fenster enthält.&#10;&#10;Automatisch generierte Beschreibung">
            <a:extLst>
              <a:ext uri="{FF2B5EF4-FFF2-40B4-BE49-F238E27FC236}">
                <a16:creationId xmlns:a16="http://schemas.microsoft.com/office/drawing/2014/main" id="{F92C3C92-6CF8-1F57-EBF0-BF6DBCCB809E}"/>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42913" y="1350990"/>
            <a:ext cx="6187878" cy="4640908"/>
          </a:xfrm>
          <a:prstGeom prst="rect">
            <a:avLst/>
          </a:prstGeom>
        </p:spPr>
      </p:pic>
    </p:spTree>
    <p:extLst>
      <p:ext uri="{BB962C8B-B14F-4D97-AF65-F5344CB8AC3E}">
        <p14:creationId xmlns:p14="http://schemas.microsoft.com/office/powerpoint/2010/main" val="464187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descr="Ein Bild, das Motorsäge, Werkzeug enthält.&#10;&#10;Automatisch generierte Beschreibung">
            <a:extLst>
              <a:ext uri="{FF2B5EF4-FFF2-40B4-BE49-F238E27FC236}">
                <a16:creationId xmlns:a16="http://schemas.microsoft.com/office/drawing/2014/main" id="{025F5131-D4E9-45AA-AF07-3F2C40E7657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941006">
            <a:off x="7090380" y="1883533"/>
            <a:ext cx="5041898" cy="3738289"/>
          </a:xfrm>
          <a:prstGeom prst="rect">
            <a:avLst/>
          </a:prstGeom>
          <a:ln>
            <a:noFill/>
          </a:ln>
          <a:effectLst>
            <a:outerShdw blurRad="190500" algn="tl" rotWithShape="0">
              <a:srgbClr val="000000">
                <a:alpha val="70000"/>
              </a:srgbClr>
            </a:outerShdw>
          </a:effectLst>
        </p:spPr>
      </p:pic>
      <p:pic>
        <p:nvPicPr>
          <p:cNvPr id="8" name="Grafik 7" descr="Ein Bild, das Stein enthält.&#10;&#10;Automatisch generierte Beschreibung">
            <a:extLst>
              <a:ext uri="{FF2B5EF4-FFF2-40B4-BE49-F238E27FC236}">
                <a16:creationId xmlns:a16="http://schemas.microsoft.com/office/drawing/2014/main" id="{3D310D81-9EE6-4995-9726-7734C29EFE1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6589833" y="887081"/>
            <a:ext cx="6036299" cy="4475584"/>
          </a:xfrm>
          <a:prstGeom prst="rect">
            <a:avLst/>
          </a:prstGeom>
        </p:spPr>
      </p:pic>
      <p:sp>
        <p:nvSpPr>
          <p:cNvPr id="5" name="Rechteck 4">
            <a:extLst>
              <a:ext uri="{FF2B5EF4-FFF2-40B4-BE49-F238E27FC236}">
                <a16:creationId xmlns:a16="http://schemas.microsoft.com/office/drawing/2014/main" id="{5A079719-0816-4AB0-93D6-3E04CF3CE746}"/>
              </a:ext>
            </a:extLst>
          </p:cNvPr>
          <p:cNvSpPr/>
          <p:nvPr/>
        </p:nvSpPr>
        <p:spPr>
          <a:xfrm>
            <a:off x="1" y="6319807"/>
            <a:ext cx="12192000" cy="538193"/>
          </a:xfrm>
          <a:prstGeom prst="rect">
            <a:avLst/>
          </a:prstGeom>
          <a:solidFill>
            <a:srgbClr val="0087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dirty="0" err="1"/>
              <a:t>ZpA</a:t>
            </a:r>
            <a:r>
              <a:rPr lang="de-CH" dirty="0"/>
              <a:t> Informationsanlass Lützelflüh, 02.05.2024</a:t>
            </a:r>
          </a:p>
        </p:txBody>
      </p:sp>
      <p:pic>
        <p:nvPicPr>
          <p:cNvPr id="24" name="Grafik 23">
            <a:extLst>
              <a:ext uri="{FF2B5EF4-FFF2-40B4-BE49-F238E27FC236}">
                <a16:creationId xmlns:a16="http://schemas.microsoft.com/office/drawing/2014/main" id="{BADEE87A-9C21-489A-B149-B456CD73C5F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46600" y="261335"/>
            <a:ext cx="1799175" cy="881906"/>
          </a:xfrm>
          <a:prstGeom prst="rect">
            <a:avLst/>
          </a:prstGeom>
        </p:spPr>
      </p:pic>
      <p:sp>
        <p:nvSpPr>
          <p:cNvPr id="25" name="Text Box 8">
            <a:extLst>
              <a:ext uri="{FF2B5EF4-FFF2-40B4-BE49-F238E27FC236}">
                <a16:creationId xmlns:a16="http://schemas.microsoft.com/office/drawing/2014/main" id="{13E0849C-C6D9-4D9E-9AF3-34B5F4268F84}"/>
              </a:ext>
            </a:extLst>
          </p:cNvPr>
          <p:cNvSpPr txBox="1">
            <a:spLocks noChangeArrowheads="1"/>
          </p:cNvSpPr>
          <p:nvPr/>
        </p:nvSpPr>
        <p:spPr bwMode="auto">
          <a:xfrm>
            <a:off x="700186" y="261334"/>
            <a:ext cx="905341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50000"/>
              </a:spcBef>
              <a:buFontTx/>
              <a:buNone/>
            </a:pPr>
            <a:r>
              <a:rPr lang="de-CH" altLang="de-DE" sz="3000" b="1" dirty="0">
                <a:solidFill>
                  <a:srgbClr val="00877B"/>
                </a:solidFill>
                <a:latin typeface="Arial" panose="020B0604020202020204" pitchFamily="34" charset="0"/>
                <a:ea typeface="Verdana" panose="020B0604030504040204" pitchFamily="34" charset="0"/>
                <a:cs typeface="Arial" panose="020B0604020202020204" pitchFamily="34" charset="0"/>
              </a:rPr>
              <a:t>2. a) Vorgehen → Aufnahmen</a:t>
            </a:r>
            <a:endParaRPr lang="de-CH" altLang="de-DE" sz="2800" b="1" dirty="0">
              <a:solidFill>
                <a:srgbClr val="5F5F5F"/>
              </a:solidFill>
              <a:latin typeface="Arial Unicode MS" panose="020B0604020202020204" pitchFamily="34" charset="-128"/>
            </a:endParaRPr>
          </a:p>
        </p:txBody>
      </p:sp>
      <p:sp>
        <p:nvSpPr>
          <p:cNvPr id="9" name="Inhaltsplatzhalter 2">
            <a:extLst>
              <a:ext uri="{FF2B5EF4-FFF2-40B4-BE49-F238E27FC236}">
                <a16:creationId xmlns:a16="http://schemas.microsoft.com/office/drawing/2014/main" id="{A8371C49-E643-4CF4-BE0E-5004CEDC06F3}"/>
              </a:ext>
            </a:extLst>
          </p:cNvPr>
          <p:cNvSpPr>
            <a:spLocks noGrp="1"/>
          </p:cNvSpPr>
          <p:nvPr>
            <p:ph idx="1"/>
          </p:nvPr>
        </p:nvSpPr>
        <p:spPr>
          <a:xfrm>
            <a:off x="859518" y="1599363"/>
            <a:ext cx="4962525" cy="724737"/>
          </a:xfrm>
        </p:spPr>
        <p:txBody>
          <a:bodyPr/>
          <a:lstStyle/>
          <a:p>
            <a:pPr marL="0" indent="0">
              <a:buNone/>
            </a:pPr>
            <a:r>
              <a:rPr lang="de-CH" sz="2500" dirty="0">
                <a:solidFill>
                  <a:schemeClr val="tx1">
                    <a:lumMod val="65000"/>
                    <a:lumOff val="35000"/>
                  </a:schemeClr>
                </a:solidFill>
                <a:latin typeface="Arial" panose="020B0604020202020204" pitchFamily="34" charset="0"/>
                <a:cs typeface="Arial" panose="020B0604020202020204" pitchFamily="34" charset="0"/>
              </a:rPr>
              <a:t>Kummert Profi 4HD</a:t>
            </a:r>
          </a:p>
          <a:p>
            <a:endParaRPr lang="de-CH" i="1" dirty="0"/>
          </a:p>
          <a:p>
            <a:pPr marL="0" indent="0">
              <a:buNone/>
            </a:pPr>
            <a:endParaRPr lang="de-LI" dirty="0"/>
          </a:p>
        </p:txBody>
      </p:sp>
      <p:sp>
        <p:nvSpPr>
          <p:cNvPr id="10" name="Textfeld 9">
            <a:extLst>
              <a:ext uri="{FF2B5EF4-FFF2-40B4-BE49-F238E27FC236}">
                <a16:creationId xmlns:a16="http://schemas.microsoft.com/office/drawing/2014/main" id="{37BB0A11-B14A-4FE1-8E4B-A3B6D59FBBE3}"/>
              </a:ext>
            </a:extLst>
          </p:cNvPr>
          <p:cNvSpPr txBox="1"/>
          <p:nvPr/>
        </p:nvSpPr>
        <p:spPr>
          <a:xfrm>
            <a:off x="852825" y="1997577"/>
            <a:ext cx="4893581" cy="1631216"/>
          </a:xfrm>
          <a:prstGeom prst="rect">
            <a:avLst/>
          </a:prstGeom>
          <a:noFill/>
        </p:spPr>
        <p:txBody>
          <a:bodyPr wrap="square" rtlCol="0">
            <a:spAutoFit/>
          </a:bodyPr>
          <a:lstStyle/>
          <a:p>
            <a:pPr marL="285750" indent="-285750">
              <a:buFont typeface="Symbol" panose="05050102010706020507" pitchFamily="18" charset="2"/>
              <a:buChar char="-"/>
            </a:pPr>
            <a:r>
              <a:rPr lang="de-CH" sz="2000" dirty="0">
                <a:solidFill>
                  <a:schemeClr val="tx1">
                    <a:lumMod val="65000"/>
                    <a:lumOff val="35000"/>
                  </a:schemeClr>
                </a:solidFill>
                <a:latin typeface="Arial" panose="020B0604020202020204" pitchFamily="34" charset="0"/>
                <a:cs typeface="Arial" panose="020B0604020202020204" pitchFamily="34" charset="0"/>
              </a:rPr>
              <a:t>Schiebkamera</a:t>
            </a:r>
          </a:p>
          <a:p>
            <a:pPr marL="285750" indent="-285750">
              <a:buFont typeface="Symbol" panose="05050102010706020507" pitchFamily="18" charset="2"/>
              <a:buChar char="-"/>
            </a:pPr>
            <a:r>
              <a:rPr lang="de-CH" sz="2000" dirty="0">
                <a:solidFill>
                  <a:schemeClr val="tx1">
                    <a:lumMod val="65000"/>
                    <a:lumOff val="35000"/>
                  </a:schemeClr>
                </a:solidFill>
                <a:latin typeface="Arial" panose="020B0604020202020204" pitchFamily="34" charset="0"/>
                <a:cs typeface="Arial" panose="020B0604020202020204" pitchFamily="34" charset="0"/>
              </a:rPr>
              <a:t>70m Kabel</a:t>
            </a:r>
          </a:p>
          <a:p>
            <a:pPr marL="285750" indent="-285750">
              <a:buFont typeface="Symbol" panose="05050102010706020507" pitchFamily="18" charset="2"/>
              <a:buChar char="-"/>
            </a:pPr>
            <a:r>
              <a:rPr lang="de-CH" sz="2000" dirty="0">
                <a:solidFill>
                  <a:schemeClr val="tx1">
                    <a:lumMod val="65000"/>
                    <a:lumOff val="35000"/>
                  </a:schemeClr>
                </a:solidFill>
                <a:latin typeface="Arial" panose="020B0604020202020204" pitchFamily="34" charset="0"/>
                <a:cs typeface="Arial" panose="020B0604020202020204" pitchFamily="34" charset="0"/>
              </a:rPr>
              <a:t>Verlaufsmessung (georeferenziert)</a:t>
            </a:r>
          </a:p>
          <a:p>
            <a:pPr marL="285750" indent="-285750">
              <a:buFont typeface="Symbol" panose="05050102010706020507" pitchFamily="18" charset="2"/>
              <a:buChar char="-"/>
            </a:pPr>
            <a:r>
              <a:rPr lang="de-CH" sz="2000" dirty="0">
                <a:solidFill>
                  <a:schemeClr val="tx1">
                    <a:lumMod val="65000"/>
                    <a:lumOff val="35000"/>
                  </a:schemeClr>
                </a:solidFill>
                <a:latin typeface="Arial" panose="020B0604020202020204" pitchFamily="34" charset="0"/>
                <a:cs typeface="Arial" panose="020B0604020202020204" pitchFamily="34" charset="0"/>
              </a:rPr>
              <a:t>Befahrung von Einläufen möglich</a:t>
            </a:r>
          </a:p>
          <a:p>
            <a:pPr marL="285750" indent="-285750">
              <a:buFont typeface="Symbol" panose="05050102010706020507" pitchFamily="18" charset="2"/>
              <a:buChar char="-"/>
            </a:pPr>
            <a:r>
              <a:rPr lang="de-CH" sz="2000" dirty="0">
                <a:solidFill>
                  <a:schemeClr val="tx1">
                    <a:lumMod val="65000"/>
                    <a:lumOff val="35000"/>
                  </a:schemeClr>
                </a:solidFill>
                <a:latin typeface="Arial" panose="020B0604020202020204" pitchFamily="34" charset="0"/>
                <a:cs typeface="Arial" panose="020B0604020202020204" pitchFamily="34" charset="0"/>
              </a:rPr>
              <a:t>Aufnahmen ab ca. DN100 möglich</a:t>
            </a:r>
          </a:p>
        </p:txBody>
      </p:sp>
      <p:sp>
        <p:nvSpPr>
          <p:cNvPr id="3" name="Inhaltsplatzhalter 2">
            <a:extLst>
              <a:ext uri="{FF2B5EF4-FFF2-40B4-BE49-F238E27FC236}">
                <a16:creationId xmlns:a16="http://schemas.microsoft.com/office/drawing/2014/main" id="{6C2E8AA0-4A54-DB44-8BCB-D7623DD6148F}"/>
              </a:ext>
            </a:extLst>
          </p:cNvPr>
          <p:cNvSpPr txBox="1">
            <a:spLocks/>
          </p:cNvSpPr>
          <p:nvPr/>
        </p:nvSpPr>
        <p:spPr>
          <a:xfrm>
            <a:off x="818352" y="3884060"/>
            <a:ext cx="4962525" cy="724737"/>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de-CH" sz="2500" dirty="0">
                <a:solidFill>
                  <a:schemeClr val="tx1">
                    <a:lumMod val="65000"/>
                    <a:lumOff val="35000"/>
                  </a:schemeClr>
                </a:solidFill>
                <a:latin typeface="Arial" panose="020B0604020202020204" pitchFamily="34" charset="0"/>
                <a:cs typeface="Arial" panose="020B0604020202020204" pitchFamily="34" charset="0"/>
              </a:rPr>
              <a:t>Hinweise:</a:t>
            </a:r>
          </a:p>
          <a:p>
            <a:endParaRPr lang="de-CH" i="1" dirty="0"/>
          </a:p>
          <a:p>
            <a:pPr marL="0" indent="0">
              <a:buFont typeface="Arial" panose="020B0604020202020204" pitchFamily="34" charset="0"/>
              <a:buNone/>
            </a:pPr>
            <a:endParaRPr lang="de-LI" dirty="0"/>
          </a:p>
        </p:txBody>
      </p:sp>
      <p:sp>
        <p:nvSpPr>
          <p:cNvPr id="4" name="Textfeld 3">
            <a:extLst>
              <a:ext uri="{FF2B5EF4-FFF2-40B4-BE49-F238E27FC236}">
                <a16:creationId xmlns:a16="http://schemas.microsoft.com/office/drawing/2014/main" id="{43EB46FE-85BF-23F3-3979-8F2975B4DE7B}"/>
              </a:ext>
            </a:extLst>
          </p:cNvPr>
          <p:cNvSpPr txBox="1"/>
          <p:nvPr/>
        </p:nvSpPr>
        <p:spPr>
          <a:xfrm>
            <a:off x="811659" y="4360682"/>
            <a:ext cx="4893581" cy="707886"/>
          </a:xfrm>
          <a:prstGeom prst="rect">
            <a:avLst/>
          </a:prstGeom>
          <a:noFill/>
        </p:spPr>
        <p:txBody>
          <a:bodyPr wrap="square" rtlCol="0">
            <a:spAutoFit/>
          </a:bodyPr>
          <a:lstStyle/>
          <a:p>
            <a:pPr marL="285750" indent="-285750">
              <a:buFont typeface="Symbol" panose="05050102010706020507" pitchFamily="18" charset="2"/>
              <a:buChar char="-"/>
            </a:pPr>
            <a:r>
              <a:rPr lang="de-CH" sz="2000" dirty="0">
                <a:solidFill>
                  <a:schemeClr val="tx1">
                    <a:lumMod val="65000"/>
                    <a:lumOff val="35000"/>
                  </a:schemeClr>
                </a:solidFill>
                <a:latin typeface="Arial" panose="020B0604020202020204" pitchFamily="34" charset="0"/>
                <a:cs typeface="Arial" panose="020B0604020202020204" pitchFamily="34" charset="0"/>
              </a:rPr>
              <a:t>Kein «Unterhalt»</a:t>
            </a:r>
          </a:p>
          <a:p>
            <a:pPr marL="285750" indent="-285750">
              <a:buFont typeface="Symbol" panose="05050102010706020507" pitchFamily="18" charset="2"/>
              <a:buChar char="-"/>
            </a:pPr>
            <a:r>
              <a:rPr lang="de-CH" sz="2000" dirty="0">
                <a:solidFill>
                  <a:schemeClr val="tx1">
                    <a:lumMod val="65000"/>
                    <a:lumOff val="35000"/>
                  </a:schemeClr>
                </a:solidFill>
                <a:latin typeface="Arial" panose="020B0604020202020204" pitchFamily="34" charset="0"/>
                <a:cs typeface="Arial" panose="020B0604020202020204" pitchFamily="34" charset="0"/>
              </a:rPr>
              <a:t>Kein Anspruch auf «Lagegenauigkeit»</a:t>
            </a:r>
          </a:p>
        </p:txBody>
      </p:sp>
    </p:spTree>
    <p:extLst>
      <p:ext uri="{BB962C8B-B14F-4D97-AF65-F5344CB8AC3E}">
        <p14:creationId xmlns:p14="http://schemas.microsoft.com/office/powerpoint/2010/main" val="1024708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5A079719-0816-4AB0-93D6-3E04CF3CE746}"/>
              </a:ext>
            </a:extLst>
          </p:cNvPr>
          <p:cNvSpPr/>
          <p:nvPr/>
        </p:nvSpPr>
        <p:spPr>
          <a:xfrm>
            <a:off x="1" y="6319807"/>
            <a:ext cx="12192000" cy="538193"/>
          </a:xfrm>
          <a:prstGeom prst="rect">
            <a:avLst/>
          </a:prstGeom>
          <a:solidFill>
            <a:srgbClr val="0087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dirty="0" err="1"/>
              <a:t>ZpA</a:t>
            </a:r>
            <a:r>
              <a:rPr lang="de-CH" dirty="0"/>
              <a:t> Informationsanlass Lützelflüh, 02.05.2024</a:t>
            </a:r>
          </a:p>
        </p:txBody>
      </p:sp>
      <p:pic>
        <p:nvPicPr>
          <p:cNvPr id="24" name="Grafik 23">
            <a:extLst>
              <a:ext uri="{FF2B5EF4-FFF2-40B4-BE49-F238E27FC236}">
                <a16:creationId xmlns:a16="http://schemas.microsoft.com/office/drawing/2014/main" id="{BADEE87A-9C21-489A-B149-B456CD73C5F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46600" y="261335"/>
            <a:ext cx="1799175" cy="881906"/>
          </a:xfrm>
          <a:prstGeom prst="rect">
            <a:avLst/>
          </a:prstGeom>
        </p:spPr>
      </p:pic>
      <p:sp>
        <p:nvSpPr>
          <p:cNvPr id="25" name="Text Box 8">
            <a:extLst>
              <a:ext uri="{FF2B5EF4-FFF2-40B4-BE49-F238E27FC236}">
                <a16:creationId xmlns:a16="http://schemas.microsoft.com/office/drawing/2014/main" id="{13E0849C-C6D9-4D9E-9AF3-34B5F4268F84}"/>
              </a:ext>
            </a:extLst>
          </p:cNvPr>
          <p:cNvSpPr txBox="1">
            <a:spLocks noChangeArrowheads="1"/>
          </p:cNvSpPr>
          <p:nvPr/>
        </p:nvSpPr>
        <p:spPr bwMode="auto">
          <a:xfrm>
            <a:off x="700186" y="261334"/>
            <a:ext cx="905341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50000"/>
              </a:spcBef>
              <a:buFontTx/>
              <a:buNone/>
            </a:pPr>
            <a:r>
              <a:rPr lang="de-CH" altLang="de-DE" sz="3000" b="1">
                <a:solidFill>
                  <a:srgbClr val="00877B"/>
                </a:solidFill>
                <a:latin typeface="Arial" panose="020B0604020202020204" pitchFamily="34" charset="0"/>
                <a:ea typeface="Verdana" panose="020B0604030504040204" pitchFamily="34" charset="0"/>
                <a:cs typeface="Arial" panose="020B0604020202020204" pitchFamily="34" charset="0"/>
              </a:rPr>
              <a:t>2. a) Vorgehen → Aufnahmen</a:t>
            </a:r>
            <a:endParaRPr lang="de-CH" altLang="de-DE" sz="2800" b="1" dirty="0">
              <a:solidFill>
                <a:srgbClr val="5F5F5F"/>
              </a:solidFill>
              <a:latin typeface="Arial Unicode MS" panose="020B0604020202020204" pitchFamily="34" charset="-128"/>
            </a:endParaRPr>
          </a:p>
        </p:txBody>
      </p:sp>
      <p:sp>
        <p:nvSpPr>
          <p:cNvPr id="2" name="Inhaltsplatzhalter 2">
            <a:extLst>
              <a:ext uri="{FF2B5EF4-FFF2-40B4-BE49-F238E27FC236}">
                <a16:creationId xmlns:a16="http://schemas.microsoft.com/office/drawing/2014/main" id="{E9B72EEA-D215-6D7F-EBAB-0A15BA7894FE}"/>
              </a:ext>
            </a:extLst>
          </p:cNvPr>
          <p:cNvSpPr txBox="1">
            <a:spLocks/>
          </p:cNvSpPr>
          <p:nvPr/>
        </p:nvSpPr>
        <p:spPr>
          <a:xfrm>
            <a:off x="700186" y="1143241"/>
            <a:ext cx="5316792" cy="724737"/>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de-CH" sz="2500" dirty="0">
                <a:solidFill>
                  <a:schemeClr val="tx1">
                    <a:lumMod val="65000"/>
                    <a:lumOff val="35000"/>
                  </a:schemeClr>
                </a:solidFill>
                <a:latin typeface="Arial" panose="020B0604020202020204" pitchFamily="34" charset="0"/>
                <a:cs typeface="Arial" panose="020B0604020202020204" pitchFamily="34" charset="0"/>
              </a:rPr>
              <a:t>Schlammsammler</a:t>
            </a:r>
            <a:endParaRPr lang="de-CH" i="1" dirty="0"/>
          </a:p>
          <a:p>
            <a:pPr marL="0" indent="0">
              <a:buFont typeface="Arial" panose="020B0604020202020204" pitchFamily="34" charset="0"/>
              <a:buNone/>
            </a:pPr>
            <a:endParaRPr lang="de-LI" dirty="0"/>
          </a:p>
        </p:txBody>
      </p:sp>
      <p:pic>
        <p:nvPicPr>
          <p:cNvPr id="13" name="Grafik 12" descr="Ein Bild, das draußen, Gras, Stein, Schmutzig enthält.&#10;&#10;Automatisch generierte Beschreibung">
            <a:extLst>
              <a:ext uri="{FF2B5EF4-FFF2-40B4-BE49-F238E27FC236}">
                <a16:creationId xmlns:a16="http://schemas.microsoft.com/office/drawing/2014/main" id="{4C414C44-33B2-DCBD-6FA0-3907B5BB23D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427684" y="2265026"/>
            <a:ext cx="3910659" cy="2932994"/>
          </a:xfrm>
          <a:prstGeom prst="rect">
            <a:avLst/>
          </a:prstGeom>
        </p:spPr>
      </p:pic>
      <p:sp>
        <p:nvSpPr>
          <p:cNvPr id="14" name="Rectangle 2">
            <a:extLst>
              <a:ext uri="{FF2B5EF4-FFF2-40B4-BE49-F238E27FC236}">
                <a16:creationId xmlns:a16="http://schemas.microsoft.com/office/drawing/2014/main" id="{23068821-FC68-39EC-A3E6-DECDFF0E37F9}"/>
              </a:ext>
            </a:extLst>
          </p:cNvPr>
          <p:cNvSpPr>
            <a:spLocks noChangeArrowheads="1"/>
          </p:cNvSpPr>
          <p:nvPr/>
        </p:nvSpPr>
        <p:spPr bwMode="auto">
          <a:xfrm>
            <a:off x="2111022" y="94909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CH"/>
          </a:p>
        </p:txBody>
      </p:sp>
      <p:pic>
        <p:nvPicPr>
          <p:cNvPr id="1025" name="Grafik 1" descr="PP/PE Tauchbogen KG 2000 Ø100mm mit Handgriff | HGC">
            <a:extLst>
              <a:ext uri="{FF2B5EF4-FFF2-40B4-BE49-F238E27FC236}">
                <a16:creationId xmlns:a16="http://schemas.microsoft.com/office/drawing/2014/main" id="{A8CAAE97-F545-F7C8-8314-B14272A22D80}"/>
              </a:ext>
            </a:extLst>
          </p:cNvPr>
          <p:cNvPicPr>
            <a:picLocks noChangeAspect="1" noChangeArrowheads="1"/>
          </p:cNvPicPr>
          <p:nvPr/>
        </p:nvPicPr>
        <p:blipFill>
          <a:blip r:embed="rId5" r:link="rId6" cstate="screen">
            <a:extLst>
              <a:ext uri="{28A0092B-C50C-407E-A947-70E740481C1C}">
                <a14:useLocalDpi xmlns:a14="http://schemas.microsoft.com/office/drawing/2010/main"/>
              </a:ext>
            </a:extLst>
          </a:blip>
          <a:srcRect/>
          <a:stretch>
            <a:fillRect/>
          </a:stretch>
        </p:blipFill>
        <p:spPr bwMode="auto">
          <a:xfrm>
            <a:off x="4910804" y="2313069"/>
            <a:ext cx="2642762" cy="2642762"/>
          </a:xfrm>
          <a:prstGeom prst="rect">
            <a:avLst/>
          </a:prstGeom>
          <a:noFill/>
          <a:extLst>
            <a:ext uri="{909E8E84-426E-40DD-AFC4-6F175D3DCCD1}">
              <a14:hiddenFill xmlns:a14="http://schemas.microsoft.com/office/drawing/2010/main">
                <a:solidFill>
                  <a:srgbClr val="FFFFFF"/>
                </a:solidFill>
              </a14:hiddenFill>
            </a:ext>
          </a:extLst>
        </p:spPr>
      </p:pic>
      <p:pic>
        <p:nvPicPr>
          <p:cNvPr id="16" name="Grafik 15">
            <a:extLst>
              <a:ext uri="{FF2B5EF4-FFF2-40B4-BE49-F238E27FC236}">
                <a16:creationId xmlns:a16="http://schemas.microsoft.com/office/drawing/2014/main" id="{96072376-5789-28BA-FEE8-6797E57EF7BF}"/>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8035649" y="1782089"/>
            <a:ext cx="4021902" cy="3818875"/>
          </a:xfrm>
          <a:prstGeom prst="rect">
            <a:avLst/>
          </a:prstGeom>
        </p:spPr>
      </p:pic>
      <p:sp>
        <p:nvSpPr>
          <p:cNvPr id="3" name="Text Box 6">
            <a:extLst>
              <a:ext uri="{FF2B5EF4-FFF2-40B4-BE49-F238E27FC236}">
                <a16:creationId xmlns:a16="http://schemas.microsoft.com/office/drawing/2014/main" id="{B9EA3499-BBA1-7F2F-EF74-0851C28D0E27}"/>
              </a:ext>
            </a:extLst>
          </p:cNvPr>
          <p:cNvSpPr txBox="1">
            <a:spLocks noChangeArrowheads="1"/>
          </p:cNvSpPr>
          <p:nvPr/>
        </p:nvSpPr>
        <p:spPr bwMode="auto">
          <a:xfrm>
            <a:off x="4677223" y="796992"/>
            <a:ext cx="3907306"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de-CH" altLang="de-DE" sz="2200" dirty="0">
                <a:solidFill>
                  <a:schemeClr val="accent6">
                    <a:lumMod val="50000"/>
                  </a:schemeClr>
                </a:solidFill>
                <a:latin typeface="Arial" panose="020B0604020202020204" pitchFamily="34" charset="0"/>
                <a:ea typeface="Verdana" panose="020B0604030504040204" pitchFamily="34" charset="0"/>
                <a:cs typeface="Arial" panose="020B0604020202020204" pitchFamily="34" charset="0"/>
              </a:rPr>
              <a:t>Was wurde untersucht?</a:t>
            </a:r>
          </a:p>
          <a:p>
            <a:pPr>
              <a:spcBef>
                <a:spcPct val="50000"/>
              </a:spcBef>
            </a:pPr>
            <a:endParaRPr lang="de-CH" altLang="de-DE" sz="1400" b="1" dirty="0"/>
          </a:p>
        </p:txBody>
      </p:sp>
    </p:spTree>
    <p:extLst>
      <p:ext uri="{BB962C8B-B14F-4D97-AF65-F5344CB8AC3E}">
        <p14:creationId xmlns:p14="http://schemas.microsoft.com/office/powerpoint/2010/main" val="406582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1375</Words>
  <Application>Microsoft Office PowerPoint</Application>
  <PresentationFormat>Breitbild</PresentationFormat>
  <Paragraphs>251</Paragraphs>
  <Slides>41</Slides>
  <Notes>41</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41</vt:i4>
      </vt:variant>
    </vt:vector>
  </HeadingPairs>
  <TitlesOfParts>
    <vt:vector size="48" baseType="lpstr">
      <vt:lpstr>Arial</vt:lpstr>
      <vt:lpstr>Arial Unicode MS</vt:lpstr>
      <vt:lpstr>Calibri</vt:lpstr>
      <vt:lpstr>Calibri Light</vt:lpstr>
      <vt:lpstr>Symbol</vt:lpstr>
      <vt:lpstr>Verdana</vt:lpstr>
      <vt:lpstr>Office</vt:lpstr>
      <vt:lpstr>Zustandsaufnahme privater Abwasseranlagen (ZpA)    Zone 1.2 + Schwandenstrasse 150-162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Chiocchetti Chantal, Grunder Ingenieure AG</dc:creator>
  <cp:lastModifiedBy>Achtnich Sales, OSTAG Ingenieure AG</cp:lastModifiedBy>
  <cp:revision>335</cp:revision>
  <cp:lastPrinted>2021-06-11T07:06:48Z</cp:lastPrinted>
  <dcterms:created xsi:type="dcterms:W3CDTF">2019-03-14T07:03:12Z</dcterms:created>
  <dcterms:modified xsi:type="dcterms:W3CDTF">2024-05-02T14:09:49Z</dcterms:modified>
</cp:coreProperties>
</file>